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13"/>
  </p:notesMasterIdLst>
  <p:sldIdLst>
    <p:sldId id="256" r:id="rId2"/>
    <p:sldId id="310" r:id="rId3"/>
    <p:sldId id="270" r:id="rId4"/>
    <p:sldId id="311" r:id="rId5"/>
    <p:sldId id="319" r:id="rId6"/>
    <p:sldId id="333" r:id="rId7"/>
    <p:sldId id="321" r:id="rId8"/>
    <p:sldId id="334" r:id="rId9"/>
    <p:sldId id="335" r:id="rId10"/>
    <p:sldId id="336" r:id="rId11"/>
    <p:sldId id="337"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4AF1A5-FFF1-47D0-BE8A-33E8456FFC91}">
  <a:tblStyle styleId="{824AF1A5-FFF1-47D0-BE8A-33E8456FFC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78" d="100"/>
          <a:sy n="78" d="100"/>
        </p:scale>
        <p:origin x="10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18ca45c7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18ca45c7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708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18ca45c72_2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a18ca45c72_2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9d045f131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9d045f131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05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713225" y="1679670"/>
            <a:ext cx="4494300" cy="13905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1"/>
              </a:buClr>
              <a:buSzPts val="4800"/>
              <a:buFont typeface="Montserrat Black"/>
              <a:buNone/>
              <a:defRPr sz="4000">
                <a:solidFill>
                  <a:schemeClr val="lt1"/>
                </a:solidFill>
                <a:latin typeface="Montserrat Black"/>
                <a:ea typeface="Montserrat Black"/>
                <a:cs typeface="Montserrat Black"/>
                <a:sym typeface="Montserrat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 name="Google Shape;10;p2"/>
          <p:cNvSpPr txBox="1">
            <a:spLocks noGrp="1"/>
          </p:cNvSpPr>
          <p:nvPr>
            <p:ph type="subTitle" idx="1"/>
          </p:nvPr>
        </p:nvSpPr>
        <p:spPr>
          <a:xfrm>
            <a:off x="713225" y="3064602"/>
            <a:ext cx="2427600" cy="71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a:buNone/>
              <a:defRPr sz="1400">
                <a:solidFill>
                  <a:schemeClr val="lt1"/>
                </a:solidFill>
              </a:defRPr>
            </a:lvl1pPr>
            <a:lvl2pPr lvl="1"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spcBef>
                <a:spcPts val="1600"/>
              </a:spcBef>
              <a:spcAft>
                <a:spcPts val="1600"/>
              </a:spcAft>
              <a:buClr>
                <a:schemeClr val="lt1"/>
              </a:buClr>
              <a:buSzPts val="1400"/>
              <a:buFont typeface="Roboto"/>
              <a:buNone/>
              <a:defRPr>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subTitle" idx="1"/>
          </p:nvPr>
        </p:nvSpPr>
        <p:spPr>
          <a:xfrm>
            <a:off x="713250" y="1184862"/>
            <a:ext cx="7717500" cy="3447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200"/>
              <a:buFont typeface="Montserrat Medium"/>
              <a:buAutoNum type="arabicPeriod"/>
              <a:defRPr sz="1150"/>
            </a:lvl1pPr>
            <a:lvl2pPr lvl="1">
              <a:spcBef>
                <a:spcPts val="1600"/>
              </a:spcBef>
              <a:spcAft>
                <a:spcPts val="0"/>
              </a:spcAft>
              <a:buClr>
                <a:schemeClr val="accent2"/>
              </a:buClr>
              <a:buSzPts val="1200"/>
              <a:buFont typeface="Montserrat Medium"/>
              <a:buAutoNum type="alphaLcPeriod"/>
              <a:defRPr/>
            </a:lvl2pPr>
            <a:lvl3pPr lvl="2">
              <a:spcBef>
                <a:spcPts val="1600"/>
              </a:spcBef>
              <a:spcAft>
                <a:spcPts val="0"/>
              </a:spcAft>
              <a:buClr>
                <a:schemeClr val="accent2"/>
              </a:buClr>
              <a:buSzPts val="1200"/>
              <a:buFont typeface="Montserrat Medium"/>
              <a:buAutoNum type="romanLcPeriod"/>
              <a:defRPr/>
            </a:lvl3pPr>
            <a:lvl4pPr lvl="3">
              <a:spcBef>
                <a:spcPts val="1600"/>
              </a:spcBef>
              <a:spcAft>
                <a:spcPts val="0"/>
              </a:spcAft>
              <a:buClr>
                <a:schemeClr val="accent2"/>
              </a:buClr>
              <a:buSzPts val="1200"/>
              <a:buFont typeface="Montserrat Medium"/>
              <a:buAutoNum type="arabicPeriod"/>
              <a:defRPr/>
            </a:lvl4pPr>
            <a:lvl5pPr lvl="4">
              <a:spcBef>
                <a:spcPts val="1600"/>
              </a:spcBef>
              <a:spcAft>
                <a:spcPts val="0"/>
              </a:spcAft>
              <a:buClr>
                <a:schemeClr val="accent2"/>
              </a:buClr>
              <a:buSzPts val="1200"/>
              <a:buFont typeface="Montserrat Medium"/>
              <a:buAutoNum type="alphaLcPeriod"/>
              <a:defRPr/>
            </a:lvl5pPr>
            <a:lvl6pPr lvl="5">
              <a:spcBef>
                <a:spcPts val="1600"/>
              </a:spcBef>
              <a:spcAft>
                <a:spcPts val="0"/>
              </a:spcAft>
              <a:buClr>
                <a:schemeClr val="accent2"/>
              </a:buClr>
              <a:buSzPts val="1200"/>
              <a:buFont typeface="Montserrat Medium"/>
              <a:buAutoNum type="romanLcPeriod"/>
              <a:defRPr/>
            </a:lvl6pPr>
            <a:lvl7pPr lvl="6">
              <a:spcBef>
                <a:spcPts val="1600"/>
              </a:spcBef>
              <a:spcAft>
                <a:spcPts val="0"/>
              </a:spcAft>
              <a:buClr>
                <a:schemeClr val="accent2"/>
              </a:buClr>
              <a:buSzPts val="1200"/>
              <a:buFont typeface="Montserrat Medium"/>
              <a:buAutoNum type="arabicPeriod"/>
              <a:defRPr/>
            </a:lvl7pPr>
            <a:lvl8pPr lvl="7">
              <a:spcBef>
                <a:spcPts val="1600"/>
              </a:spcBef>
              <a:spcAft>
                <a:spcPts val="0"/>
              </a:spcAft>
              <a:buClr>
                <a:schemeClr val="accent2"/>
              </a:buClr>
              <a:buSzPts val="1200"/>
              <a:buFont typeface="Montserrat Medium"/>
              <a:buAutoNum type="alphaLcPeriod"/>
              <a:defRPr/>
            </a:lvl8pPr>
            <a:lvl9pPr lvl="8">
              <a:spcBef>
                <a:spcPts val="1600"/>
              </a:spcBef>
              <a:spcAft>
                <a:spcPts val="1600"/>
              </a:spcAft>
              <a:buClr>
                <a:schemeClr val="accent2"/>
              </a:buClr>
              <a:buSzPts val="1200"/>
              <a:buFont typeface="Montserrat Medium"/>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3225" y="881975"/>
            <a:ext cx="3858900" cy="978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subTitle" idx="1"/>
          </p:nvPr>
        </p:nvSpPr>
        <p:spPr>
          <a:xfrm>
            <a:off x="713225" y="1945371"/>
            <a:ext cx="3845400" cy="2582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Char char="●"/>
              <a:defRPr sz="1400"/>
            </a:lvl1pPr>
            <a:lvl2pPr lvl="1">
              <a:spcBef>
                <a:spcPts val="1600"/>
              </a:spcBef>
              <a:spcAft>
                <a:spcPts val="0"/>
              </a:spcAft>
              <a:buClr>
                <a:schemeClr val="accent2"/>
              </a:buClr>
              <a:buSzPts val="1400"/>
              <a:buChar char="○"/>
              <a:defRPr/>
            </a:lvl2pPr>
            <a:lvl3pPr lvl="2">
              <a:spcBef>
                <a:spcPts val="1600"/>
              </a:spcBef>
              <a:spcAft>
                <a:spcPts val="0"/>
              </a:spcAft>
              <a:buClr>
                <a:schemeClr val="accent2"/>
              </a:buClr>
              <a:buSzPts val="1400"/>
              <a:buChar char="■"/>
              <a:defRPr/>
            </a:lvl3pPr>
            <a:lvl4pPr lvl="3">
              <a:spcBef>
                <a:spcPts val="1600"/>
              </a:spcBef>
              <a:spcAft>
                <a:spcPts val="0"/>
              </a:spcAft>
              <a:buClr>
                <a:schemeClr val="accent2"/>
              </a:buClr>
              <a:buSzPts val="1400"/>
              <a:buChar char="●"/>
              <a:defRPr/>
            </a:lvl4pPr>
            <a:lvl5pPr lvl="4">
              <a:spcBef>
                <a:spcPts val="1600"/>
              </a:spcBef>
              <a:spcAft>
                <a:spcPts val="0"/>
              </a:spcAft>
              <a:buClr>
                <a:schemeClr val="accent2"/>
              </a:buClr>
              <a:buSzPts val="1400"/>
              <a:buChar char="○"/>
              <a:defRPr/>
            </a:lvl5pPr>
            <a:lvl6pPr lvl="5">
              <a:spcBef>
                <a:spcPts val="1600"/>
              </a:spcBef>
              <a:spcAft>
                <a:spcPts val="0"/>
              </a:spcAft>
              <a:buClr>
                <a:schemeClr val="accent2"/>
              </a:buClr>
              <a:buSzPts val="1400"/>
              <a:buChar char="■"/>
              <a:defRPr/>
            </a:lvl6pPr>
            <a:lvl7pPr lvl="6">
              <a:spcBef>
                <a:spcPts val="1600"/>
              </a:spcBef>
              <a:spcAft>
                <a:spcPts val="0"/>
              </a:spcAft>
              <a:buClr>
                <a:schemeClr val="accent2"/>
              </a:buClr>
              <a:buSzPts val="1400"/>
              <a:buChar char="●"/>
              <a:defRPr/>
            </a:lvl7pPr>
            <a:lvl8pPr lvl="7">
              <a:spcBef>
                <a:spcPts val="1600"/>
              </a:spcBef>
              <a:spcAft>
                <a:spcPts val="0"/>
              </a:spcAft>
              <a:buClr>
                <a:schemeClr val="accent2"/>
              </a:buClr>
              <a:buSzPts val="1400"/>
              <a:buChar char="○"/>
              <a:defRPr/>
            </a:lvl8pPr>
            <a:lvl9pPr lvl="8">
              <a:spcBef>
                <a:spcPts val="1600"/>
              </a:spcBef>
              <a:spcAft>
                <a:spcPts val="1600"/>
              </a:spcAft>
              <a:buClr>
                <a:schemeClr val="accent2"/>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three columns 2">
  <p:cSld name="CUSTOM_6_2_1">
    <p:bg>
      <p:bgPr>
        <a:solidFill>
          <a:schemeClr val="lt1"/>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ExtraBold"/>
              <a:buNone/>
              <a:defRPr>
                <a:latin typeface="Montserrat ExtraBold"/>
                <a:ea typeface="Montserrat ExtraBold"/>
                <a:cs typeface="Montserrat ExtraBold"/>
                <a:sym typeface="Montserrat ExtraBold"/>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81" name="Google Shape;81;p18"/>
          <p:cNvSpPr txBox="1">
            <a:spLocks noGrp="1"/>
          </p:cNvSpPr>
          <p:nvPr>
            <p:ph type="subTitle" idx="1"/>
          </p:nvPr>
        </p:nvSpPr>
        <p:spPr>
          <a:xfrm>
            <a:off x="722376" y="1280160"/>
            <a:ext cx="7717500" cy="2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2" name="Google Shape;82;p18"/>
          <p:cNvSpPr txBox="1">
            <a:spLocks noGrp="1"/>
          </p:cNvSpPr>
          <p:nvPr>
            <p:ph type="subTitle" idx="2"/>
          </p:nvPr>
        </p:nvSpPr>
        <p:spPr>
          <a:xfrm>
            <a:off x="703400" y="4096512"/>
            <a:ext cx="23043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3" name="Google Shape;83;p18"/>
          <p:cNvSpPr txBox="1">
            <a:spLocks noGrp="1"/>
          </p:cNvSpPr>
          <p:nvPr>
            <p:ph type="subTitle" idx="3"/>
          </p:nvPr>
        </p:nvSpPr>
        <p:spPr>
          <a:xfrm>
            <a:off x="3418544" y="4096512"/>
            <a:ext cx="23043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4" name="Google Shape;84;p18"/>
          <p:cNvSpPr txBox="1">
            <a:spLocks noGrp="1"/>
          </p:cNvSpPr>
          <p:nvPr>
            <p:ph type="subTitle" idx="4"/>
          </p:nvPr>
        </p:nvSpPr>
        <p:spPr>
          <a:xfrm>
            <a:off x="6133675" y="4096512"/>
            <a:ext cx="23043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1_2_1">
    <p:bg>
      <p:bgPr>
        <a:solidFill>
          <a:schemeClr val="lt1"/>
        </a:solidFill>
        <a:effectLst/>
      </p:bgPr>
    </p:bg>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5474900" y="2208525"/>
            <a:ext cx="2782200" cy="10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A68C8"/>
              </a:buClr>
              <a:buSzPts val="3600"/>
              <a:buFont typeface="Montserrat ExtraBold"/>
              <a:buNone/>
              <a:defRPr sz="3600">
                <a:latin typeface="Montserrat ExtraBold"/>
                <a:ea typeface="Montserrat ExtraBold"/>
                <a:cs typeface="Montserrat ExtraBold"/>
                <a:sym typeface="Montserrat ExtraBold"/>
              </a:defRPr>
            </a:lvl1pPr>
            <a:lvl2pPr lvl="1"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66" name="Google Shape;166;p28"/>
          <p:cNvSpPr txBox="1">
            <a:spLocks noGrp="1"/>
          </p:cNvSpPr>
          <p:nvPr>
            <p:ph type="subTitle" idx="1"/>
          </p:nvPr>
        </p:nvSpPr>
        <p:spPr>
          <a:xfrm>
            <a:off x="5925675" y="3766750"/>
            <a:ext cx="2505000" cy="837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sz="1400">
                <a:solidFill>
                  <a:schemeClr val="accent2"/>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67" name="Google Shape;167;p28"/>
          <p:cNvSpPr txBox="1">
            <a:spLocks noGrp="1"/>
          </p:cNvSpPr>
          <p:nvPr>
            <p:ph type="title" idx="2" hasCustomPrompt="1"/>
          </p:nvPr>
        </p:nvSpPr>
        <p:spPr>
          <a:xfrm>
            <a:off x="7521825" y="1137675"/>
            <a:ext cx="648300" cy="627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1pPr>
            <a:lvl2pPr lvl="1"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a:spcBef>
                <a:spcPts val="0"/>
              </a:spcBef>
              <a:spcAft>
                <a:spcPts val="0"/>
              </a:spcAft>
              <a:buClr>
                <a:srgbClr val="BA68C8"/>
              </a:buClr>
              <a:buSzPts val="2800"/>
              <a:buNone/>
              <a:defRPr sz="2800">
                <a:solidFill>
                  <a:srgbClr val="BA68C8"/>
                </a:solidFill>
              </a:defRPr>
            </a:lvl2pPr>
            <a:lvl3pPr lvl="2">
              <a:spcBef>
                <a:spcPts val="0"/>
              </a:spcBef>
              <a:spcAft>
                <a:spcPts val="0"/>
              </a:spcAft>
              <a:buClr>
                <a:srgbClr val="BA68C8"/>
              </a:buClr>
              <a:buSzPts val="2800"/>
              <a:buNone/>
              <a:defRPr sz="2800">
                <a:solidFill>
                  <a:srgbClr val="BA68C8"/>
                </a:solidFill>
              </a:defRPr>
            </a:lvl3pPr>
            <a:lvl4pPr lvl="3">
              <a:spcBef>
                <a:spcPts val="0"/>
              </a:spcBef>
              <a:spcAft>
                <a:spcPts val="0"/>
              </a:spcAft>
              <a:buClr>
                <a:srgbClr val="BA68C8"/>
              </a:buClr>
              <a:buSzPts val="2800"/>
              <a:buNone/>
              <a:defRPr sz="2800">
                <a:solidFill>
                  <a:srgbClr val="BA68C8"/>
                </a:solidFill>
              </a:defRPr>
            </a:lvl4pPr>
            <a:lvl5pPr lvl="4">
              <a:spcBef>
                <a:spcPts val="0"/>
              </a:spcBef>
              <a:spcAft>
                <a:spcPts val="0"/>
              </a:spcAft>
              <a:buClr>
                <a:srgbClr val="BA68C8"/>
              </a:buClr>
              <a:buSzPts val="2800"/>
              <a:buNone/>
              <a:defRPr sz="2800">
                <a:solidFill>
                  <a:srgbClr val="BA68C8"/>
                </a:solidFill>
              </a:defRPr>
            </a:lvl5pPr>
            <a:lvl6pPr lvl="5">
              <a:spcBef>
                <a:spcPts val="0"/>
              </a:spcBef>
              <a:spcAft>
                <a:spcPts val="0"/>
              </a:spcAft>
              <a:buClr>
                <a:srgbClr val="BA68C8"/>
              </a:buClr>
              <a:buSzPts val="2800"/>
              <a:buNone/>
              <a:defRPr sz="2800">
                <a:solidFill>
                  <a:srgbClr val="BA68C8"/>
                </a:solidFill>
              </a:defRPr>
            </a:lvl6pPr>
            <a:lvl7pPr lvl="6">
              <a:spcBef>
                <a:spcPts val="0"/>
              </a:spcBef>
              <a:spcAft>
                <a:spcPts val="0"/>
              </a:spcAft>
              <a:buClr>
                <a:srgbClr val="BA68C8"/>
              </a:buClr>
              <a:buSzPts val="2800"/>
              <a:buNone/>
              <a:defRPr sz="2800">
                <a:solidFill>
                  <a:srgbClr val="BA68C8"/>
                </a:solidFill>
              </a:defRPr>
            </a:lvl7pPr>
            <a:lvl8pPr lvl="7">
              <a:spcBef>
                <a:spcPts val="0"/>
              </a:spcBef>
              <a:spcAft>
                <a:spcPts val="0"/>
              </a:spcAft>
              <a:buClr>
                <a:srgbClr val="BA68C8"/>
              </a:buClr>
              <a:buSzPts val="2800"/>
              <a:buNone/>
              <a:defRPr sz="2800">
                <a:solidFill>
                  <a:srgbClr val="BA68C8"/>
                </a:solidFill>
              </a:defRPr>
            </a:lvl8pPr>
            <a:lvl9pPr lvl="8">
              <a:spcBef>
                <a:spcPts val="0"/>
              </a:spcBef>
              <a:spcAft>
                <a:spcPts val="0"/>
              </a:spcAft>
              <a:buClr>
                <a:srgbClr val="BA68C8"/>
              </a:buClr>
              <a:buSzPts val="2800"/>
              <a:buNone/>
              <a:defRPr sz="2800">
                <a:solidFill>
                  <a:srgbClr val="BA68C8"/>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64" r:id="rId6"/>
    <p:sldLayoutId id="214748367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gif"/><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8"/>
          <p:cNvSpPr/>
          <p:nvPr/>
        </p:nvSpPr>
        <p:spPr>
          <a:xfrm>
            <a:off x="4724400" y="557100"/>
            <a:ext cx="4029300" cy="4029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38"/>
          <p:cNvPicPr preferRelativeResize="0"/>
          <p:nvPr/>
        </p:nvPicPr>
        <p:blipFill rotWithShape="1">
          <a:blip r:embed="rId3">
            <a:alphaModFix/>
          </a:blip>
          <a:srcRect l="-1613" t="-1456" r="-3142" b="-3299"/>
          <a:stretch/>
        </p:blipFill>
        <p:spPr>
          <a:xfrm>
            <a:off x="5078050" y="939700"/>
            <a:ext cx="3350400" cy="3350400"/>
          </a:xfrm>
          <a:prstGeom prst="ellipse">
            <a:avLst/>
          </a:prstGeom>
          <a:noFill/>
          <a:ln>
            <a:noFill/>
          </a:ln>
        </p:spPr>
      </p:pic>
      <p:sp>
        <p:nvSpPr>
          <p:cNvPr id="197" name="Google Shape;197;p38"/>
          <p:cNvSpPr txBox="1">
            <a:spLocks noGrp="1"/>
          </p:cNvSpPr>
          <p:nvPr>
            <p:ph type="title"/>
          </p:nvPr>
        </p:nvSpPr>
        <p:spPr>
          <a:xfrm>
            <a:off x="230100" y="1670961"/>
            <a:ext cx="4494300" cy="2460167"/>
          </a:xfrm>
          <a:prstGeom prst="rect">
            <a:avLst/>
          </a:prstGeom>
        </p:spPr>
        <p:txBody>
          <a:bodyPr spcFirstLastPara="1" wrap="square" lIns="91425" tIns="91425" rIns="91425" bIns="91425" anchor="t" anchorCtr="0">
            <a:noAutofit/>
          </a:bodyPr>
          <a:lstStyle/>
          <a:p>
            <a:pPr lvl="0" algn="ctr">
              <a:buSzPts val="1018"/>
            </a:pPr>
            <a:r>
              <a:rPr lang="en-IN" sz="3200" dirty="0"/>
              <a:t>E-COMMERCE DATABASE</a:t>
            </a:r>
            <a:br>
              <a:rPr lang="en-IN" sz="3200" dirty="0"/>
            </a:br>
            <a:br>
              <a:rPr lang="en-IN" sz="3200" dirty="0"/>
            </a:br>
            <a:r>
              <a:rPr lang="en-IN" sz="1800" dirty="0"/>
              <a:t>Najah, Pragathi, Sagar, Mehak, Hrithik</a:t>
            </a:r>
          </a:p>
        </p:txBody>
      </p:sp>
      <p:sp>
        <p:nvSpPr>
          <p:cNvPr id="198" name="Google Shape;198;p38"/>
          <p:cNvSpPr txBox="1">
            <a:spLocks noGrp="1"/>
          </p:cNvSpPr>
          <p:nvPr>
            <p:ph type="subTitle" idx="1"/>
          </p:nvPr>
        </p:nvSpPr>
        <p:spPr>
          <a:xfrm>
            <a:off x="1535648" y="198899"/>
            <a:ext cx="4717473" cy="106879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b="1" i="1" u="sng" dirty="0"/>
              <a:t>DATABASE FOUNDATIONS</a:t>
            </a:r>
          </a:p>
          <a:p>
            <a:pPr marL="0" lvl="0" indent="0" algn="ctr" rtl="0">
              <a:lnSpc>
                <a:spcPct val="50000"/>
              </a:lnSpc>
              <a:spcBef>
                <a:spcPts val="0"/>
              </a:spcBef>
              <a:spcAft>
                <a:spcPts val="1600"/>
              </a:spcAft>
              <a:buNone/>
            </a:pPr>
            <a:r>
              <a:rPr lang="en" sz="1600" b="1" i="1" dirty="0"/>
              <a:t>GROUP – 10</a:t>
            </a:r>
            <a:endParaRPr sz="1600"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6" y="222935"/>
            <a:ext cx="4359998" cy="572699"/>
          </a:xfrm>
        </p:spPr>
        <p:txBody>
          <a:bodyPr/>
          <a:lstStyle/>
          <a:p>
            <a:r>
              <a:rPr lang="en-IN" dirty="0"/>
              <a:t>ADVANCED QUERIES</a:t>
            </a:r>
          </a:p>
        </p:txBody>
      </p:sp>
      <p:sp>
        <p:nvSpPr>
          <p:cNvPr id="4" name="Subtitle 3"/>
          <p:cNvSpPr>
            <a:spLocks noGrp="1"/>
          </p:cNvSpPr>
          <p:nvPr>
            <p:ph type="subTitle" idx="2"/>
          </p:nvPr>
        </p:nvSpPr>
        <p:spPr>
          <a:xfrm>
            <a:off x="122956" y="869462"/>
            <a:ext cx="4842164" cy="3095253"/>
          </a:xfrm>
        </p:spPr>
        <p:txBody>
          <a:bodyPr/>
          <a:lstStyle/>
          <a:p>
            <a:pPr marL="0" lvl="0" indent="0" algn="l">
              <a:lnSpc>
                <a:spcPct val="95000"/>
              </a:lnSpc>
              <a:buSzPts val="275"/>
            </a:pPr>
            <a:r>
              <a:rPr lang="en-IN" sz="1100" b="1" dirty="0">
                <a:solidFill>
                  <a:srgbClr val="000000"/>
                </a:solidFill>
              </a:rPr>
              <a:t>7) Display vendor and product details where order is placed by Customer - </a:t>
            </a:r>
            <a:r>
              <a:rPr lang="en-IN" sz="1100" b="1" dirty="0" err="1">
                <a:solidFill>
                  <a:srgbClr val="000000"/>
                </a:solidFill>
              </a:rPr>
              <a:t>Praneetha</a:t>
            </a:r>
            <a:r>
              <a:rPr lang="en-IN" sz="1100" b="1" dirty="0">
                <a:solidFill>
                  <a:srgbClr val="000000"/>
                </a:solidFill>
              </a:rPr>
              <a:t> </a:t>
            </a:r>
            <a:r>
              <a:rPr lang="en-IN" sz="1100" b="1" dirty="0" err="1">
                <a:solidFill>
                  <a:srgbClr val="000000"/>
                </a:solidFill>
              </a:rPr>
              <a:t>Beedu</a:t>
            </a:r>
            <a:endParaRPr lang="en-IN" sz="1100" b="1" dirty="0">
              <a:solidFill>
                <a:srgbClr val="000000"/>
              </a:solidFill>
            </a:endParaRPr>
          </a:p>
          <a:p>
            <a:pPr marL="0" lvl="0" indent="0" algn="l">
              <a:lnSpc>
                <a:spcPct val="95000"/>
              </a:lnSpc>
              <a:spcBef>
                <a:spcPts val="1200"/>
              </a:spcBef>
              <a:buSzPts val="275"/>
            </a:pPr>
            <a:r>
              <a:rPr lang="en-IN" sz="1100" dirty="0">
                <a:solidFill>
                  <a:srgbClr val="000000"/>
                </a:solidFill>
              </a:rPr>
              <a:t>SELECT C.CUST_FIRST_NAME, C.CUST_LAST_NAME, O.ORDER_DATE, P.PRODUCT_NAME, V.VENDOR_NAME, V.VENDOR_ZIP, V.VENDOR_PHNUM FROM CUSTOMER C</a:t>
            </a:r>
          </a:p>
          <a:p>
            <a:pPr marL="0" lvl="0" indent="0" algn="l">
              <a:lnSpc>
                <a:spcPct val="95000"/>
              </a:lnSpc>
              <a:spcBef>
                <a:spcPts val="1200"/>
              </a:spcBef>
              <a:buSzPts val="275"/>
            </a:pPr>
            <a:r>
              <a:rPr lang="en-IN" sz="1100" dirty="0">
                <a:solidFill>
                  <a:srgbClr val="000000"/>
                </a:solidFill>
              </a:rPr>
              <a:t>JOIN PURCHASE_ORDER O ON O.CUST_ID = C.CUST_ID </a:t>
            </a:r>
          </a:p>
          <a:p>
            <a:pPr marL="0" lvl="0" indent="0" algn="l">
              <a:lnSpc>
                <a:spcPct val="95000"/>
              </a:lnSpc>
              <a:spcBef>
                <a:spcPts val="1200"/>
              </a:spcBef>
              <a:buSzPts val="275"/>
            </a:pPr>
            <a:r>
              <a:rPr lang="en-IN" sz="1100" dirty="0">
                <a:solidFill>
                  <a:srgbClr val="000000"/>
                </a:solidFill>
              </a:rPr>
              <a:t>JOIN PRODUCT P ON P.PRODUCT_ID = O.PRODUCT_ID </a:t>
            </a:r>
          </a:p>
          <a:p>
            <a:pPr marL="0" lvl="0" indent="0" algn="l">
              <a:lnSpc>
                <a:spcPct val="95000"/>
              </a:lnSpc>
              <a:spcBef>
                <a:spcPts val="1200"/>
              </a:spcBef>
              <a:buSzPts val="275"/>
            </a:pPr>
            <a:r>
              <a:rPr lang="en-IN" sz="1100" dirty="0">
                <a:solidFill>
                  <a:srgbClr val="000000"/>
                </a:solidFill>
              </a:rPr>
              <a:t>JOIN VENDOR V ON V.VENDOR_ID = P.VENDOR_ID</a:t>
            </a:r>
          </a:p>
          <a:p>
            <a:pPr marL="0" lvl="0" indent="0" algn="l">
              <a:lnSpc>
                <a:spcPct val="95000"/>
              </a:lnSpc>
              <a:spcBef>
                <a:spcPts val="1200"/>
              </a:spcBef>
              <a:buSzPts val="275"/>
            </a:pPr>
            <a:r>
              <a:rPr lang="en-IN" sz="1100" dirty="0">
                <a:solidFill>
                  <a:srgbClr val="000000"/>
                </a:solidFill>
              </a:rPr>
              <a:t>WHERE CUST_FIRST_NAME = 'PRANEETHA' AND CUST_LAST_NAME = 'BEEDU';</a:t>
            </a:r>
          </a:p>
          <a:p>
            <a:pPr marL="0" lvl="0" indent="0" algn="l">
              <a:lnSpc>
                <a:spcPct val="95000"/>
              </a:lnSpc>
              <a:spcBef>
                <a:spcPts val="1200"/>
              </a:spcBef>
              <a:buSzPts val="275"/>
            </a:pPr>
            <a:endParaRPr lang="en-IN" sz="1100" dirty="0">
              <a:solidFill>
                <a:srgbClr val="000000"/>
              </a:solidFill>
            </a:endParaRPr>
          </a:p>
        </p:txBody>
      </p:sp>
      <p:sp>
        <p:nvSpPr>
          <p:cNvPr id="7" name="Subtitle 6"/>
          <p:cNvSpPr>
            <a:spLocks noGrp="1"/>
          </p:cNvSpPr>
          <p:nvPr>
            <p:ph type="subTitle" idx="3"/>
          </p:nvPr>
        </p:nvSpPr>
        <p:spPr>
          <a:xfrm>
            <a:off x="4882243" y="1894114"/>
            <a:ext cx="4337956" cy="1996774"/>
          </a:xfrm>
        </p:spPr>
        <p:txBody>
          <a:bodyPr/>
          <a:lstStyle/>
          <a:p>
            <a:pPr marL="0" lvl="0" indent="0" algn="l">
              <a:lnSpc>
                <a:spcPct val="95000"/>
              </a:lnSpc>
              <a:spcBef>
                <a:spcPts val="1200"/>
              </a:spcBef>
              <a:buSzPts val="275"/>
            </a:pPr>
            <a:r>
              <a:rPr lang="en-US" sz="1000" b="1" dirty="0">
                <a:solidFill>
                  <a:srgbClr val="000000"/>
                </a:solidFill>
              </a:rPr>
              <a:t>8) </a:t>
            </a:r>
            <a:r>
              <a:rPr lang="en-US" sz="1100" b="1" dirty="0">
                <a:solidFill>
                  <a:srgbClr val="000000"/>
                </a:solidFill>
              </a:rPr>
              <a:t>Display customer and payment details where the order quantity is between 1 and 5</a:t>
            </a:r>
          </a:p>
          <a:p>
            <a:pPr marL="0" lvl="0" indent="0" algn="l">
              <a:lnSpc>
                <a:spcPct val="95000"/>
              </a:lnSpc>
              <a:spcBef>
                <a:spcPts val="1200"/>
              </a:spcBef>
              <a:buSzPts val="275"/>
            </a:pPr>
            <a:r>
              <a:rPr lang="en-US" sz="1100" dirty="0">
                <a:solidFill>
                  <a:srgbClr val="000000"/>
                </a:solidFill>
              </a:rPr>
              <a:t>SELECT C.CUST_FIRST_NAME, C.CUST_LAST_NAME, P.PRODUCT_NAME, O.ORDER_QUANTITY FROM CUSTOMER C</a:t>
            </a:r>
          </a:p>
          <a:p>
            <a:pPr marL="0" lvl="0" indent="0" algn="l">
              <a:lnSpc>
                <a:spcPct val="95000"/>
              </a:lnSpc>
              <a:spcBef>
                <a:spcPts val="1200"/>
              </a:spcBef>
              <a:buSzPts val="275"/>
            </a:pPr>
            <a:r>
              <a:rPr lang="en-US" sz="1100" dirty="0">
                <a:solidFill>
                  <a:srgbClr val="000000"/>
                </a:solidFill>
              </a:rPr>
              <a:t>JOIN PURCHASE_ORDER O ON O.CUST_ID = C.CUST_ID </a:t>
            </a:r>
          </a:p>
          <a:p>
            <a:pPr marL="0" lvl="0" indent="0" algn="l">
              <a:lnSpc>
                <a:spcPct val="95000"/>
              </a:lnSpc>
              <a:spcBef>
                <a:spcPts val="1200"/>
              </a:spcBef>
              <a:buSzPts val="275"/>
            </a:pPr>
            <a:r>
              <a:rPr lang="en-US" sz="1100" dirty="0">
                <a:solidFill>
                  <a:srgbClr val="000000"/>
                </a:solidFill>
              </a:rPr>
              <a:t>JOIN PRODUCT P ON P.PRODUCT_ID = O.PRODUCT_ID</a:t>
            </a:r>
          </a:p>
          <a:p>
            <a:pPr marL="0" lvl="0" indent="0" algn="l">
              <a:lnSpc>
                <a:spcPct val="95000"/>
              </a:lnSpc>
              <a:spcBef>
                <a:spcPts val="1200"/>
              </a:spcBef>
              <a:buSzPts val="275"/>
            </a:pPr>
            <a:r>
              <a:rPr lang="en-US" sz="1100" dirty="0">
                <a:solidFill>
                  <a:srgbClr val="000000"/>
                </a:solidFill>
              </a:rPr>
              <a:t>WHERE O.ORDER_QUANTITY BETWEEN '1' AND '5';</a:t>
            </a:r>
          </a:p>
        </p:txBody>
      </p:sp>
      <p:pic>
        <p:nvPicPr>
          <p:cNvPr id="8" name="Picture 7" descr="Graphical user interface&#10;&#10;Description automatically generated with medium confidence"/>
          <p:cNvPicPr/>
          <p:nvPr/>
        </p:nvPicPr>
        <p:blipFill>
          <a:blip r:embed="rId2"/>
          <a:stretch>
            <a:fillRect/>
          </a:stretch>
        </p:blipFill>
        <p:spPr>
          <a:xfrm>
            <a:off x="163224" y="4038544"/>
            <a:ext cx="4279900" cy="692785"/>
          </a:xfrm>
          <a:prstGeom prst="rect">
            <a:avLst/>
          </a:prstGeom>
        </p:spPr>
      </p:pic>
      <p:pic>
        <p:nvPicPr>
          <p:cNvPr id="11" name="Google Shape;639;p64"/>
          <p:cNvPicPr preferRelativeResize="0"/>
          <p:nvPr/>
        </p:nvPicPr>
        <p:blipFill rotWithShape="1">
          <a:blip r:embed="rId3">
            <a:alphaModFix/>
          </a:blip>
          <a:srcRect l="-8838" t="-8838" r="-8850" b="-8850"/>
          <a:stretch/>
        </p:blipFill>
        <p:spPr>
          <a:xfrm>
            <a:off x="5760245" y="-94436"/>
            <a:ext cx="2208098" cy="2396766"/>
          </a:xfrm>
          <a:prstGeom prst="ellipse">
            <a:avLst/>
          </a:prstGeom>
          <a:noFill/>
          <a:ln>
            <a:noFill/>
          </a:ln>
        </p:spPr>
      </p:pic>
      <p:pic>
        <p:nvPicPr>
          <p:cNvPr id="12" name="Picture 11" descr="Graphical user interface, text, application&#10;&#10;Description automatically generated"/>
          <p:cNvPicPr/>
          <p:nvPr/>
        </p:nvPicPr>
        <p:blipFill>
          <a:blip r:embed="rId4"/>
          <a:stretch>
            <a:fillRect/>
          </a:stretch>
        </p:blipFill>
        <p:spPr>
          <a:xfrm>
            <a:off x="4965120" y="4038543"/>
            <a:ext cx="4178880" cy="1073467"/>
          </a:xfrm>
          <a:prstGeom prst="rect">
            <a:avLst/>
          </a:prstGeom>
        </p:spPr>
      </p:pic>
    </p:spTree>
    <p:extLst>
      <p:ext uri="{BB962C8B-B14F-4D97-AF65-F5344CB8AC3E}">
        <p14:creationId xmlns:p14="http://schemas.microsoft.com/office/powerpoint/2010/main" val="109010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53;p70"/>
          <p:cNvSpPr txBox="1">
            <a:spLocks noGrp="1"/>
          </p:cNvSpPr>
          <p:nvPr>
            <p:ph type="title"/>
          </p:nvPr>
        </p:nvSpPr>
        <p:spPr>
          <a:xfrm>
            <a:off x="943495" y="2422467"/>
            <a:ext cx="4251640" cy="693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sp>
        <p:nvSpPr>
          <p:cNvPr id="5" name="Google Shape;754;p70"/>
          <p:cNvSpPr txBox="1">
            <a:spLocks noGrp="1"/>
          </p:cNvSpPr>
          <p:nvPr>
            <p:ph type="subTitle" idx="1"/>
          </p:nvPr>
        </p:nvSpPr>
        <p:spPr>
          <a:xfrm>
            <a:off x="624840" y="1440180"/>
            <a:ext cx="3802380" cy="2984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dirty="0">
                <a:solidFill>
                  <a:schemeClr val="accent6">
                    <a:lumMod val="75000"/>
                  </a:schemeClr>
                </a:solidFill>
              </a:rPr>
            </a:br>
            <a:endParaRPr dirty="0">
              <a:solidFill>
                <a:schemeClr val="accent6">
                  <a:lumMod val="75000"/>
                </a:schemeClr>
              </a:solidFill>
            </a:endParaRPr>
          </a:p>
        </p:txBody>
      </p:sp>
      <p:pic>
        <p:nvPicPr>
          <p:cNvPr id="6" name="Google Shape;755;p70"/>
          <p:cNvPicPr preferRelativeResize="0"/>
          <p:nvPr/>
        </p:nvPicPr>
        <p:blipFill>
          <a:blip r:embed="rId2">
            <a:alphaModFix/>
          </a:blip>
          <a:stretch>
            <a:fillRect/>
          </a:stretch>
        </p:blipFill>
        <p:spPr>
          <a:xfrm>
            <a:off x="4724525" y="718625"/>
            <a:ext cx="3706250" cy="3706250"/>
          </a:xfrm>
          <a:prstGeom prst="rect">
            <a:avLst/>
          </a:prstGeom>
          <a:noFill/>
          <a:ln>
            <a:noFill/>
          </a:ln>
        </p:spPr>
      </p:pic>
    </p:spTree>
    <p:extLst>
      <p:ext uri="{BB962C8B-B14F-4D97-AF65-F5344CB8AC3E}">
        <p14:creationId xmlns:p14="http://schemas.microsoft.com/office/powerpoint/2010/main" val="3988683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64"/>
          <p:cNvSpPr txBox="1">
            <a:spLocks noGrp="1"/>
          </p:cNvSpPr>
          <p:nvPr>
            <p:ph type="title"/>
          </p:nvPr>
        </p:nvSpPr>
        <p:spPr>
          <a:xfrm>
            <a:off x="504392" y="279334"/>
            <a:ext cx="8049775" cy="524904"/>
          </a:xfrm>
          <a:prstGeom prst="rect">
            <a:avLst/>
          </a:prstGeom>
        </p:spPr>
        <p:txBody>
          <a:bodyPr spcFirstLastPara="1" wrap="square" lIns="91425" tIns="91425" rIns="91425" bIns="91425" anchor="t" anchorCtr="0">
            <a:noAutofit/>
          </a:bodyPr>
          <a:lstStyle/>
          <a:p>
            <a:pPr lvl="0" algn="ctr">
              <a:buSzPts val="1100"/>
            </a:pPr>
            <a:r>
              <a:rPr lang="en-IN" dirty="0"/>
              <a:t>INTRODUCTION</a:t>
            </a:r>
            <a:br>
              <a:rPr lang="en-IN" sz="2000" dirty="0"/>
            </a:br>
            <a:endParaRPr sz="2000" dirty="0"/>
          </a:p>
        </p:txBody>
      </p:sp>
      <p:sp>
        <p:nvSpPr>
          <p:cNvPr id="638" name="Google Shape;638;p64"/>
          <p:cNvSpPr/>
          <p:nvPr/>
        </p:nvSpPr>
        <p:spPr>
          <a:xfrm>
            <a:off x="5715622" y="1517072"/>
            <a:ext cx="2888978" cy="3055023"/>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4;p42"/>
          <p:cNvSpPr txBox="1">
            <a:spLocks noGrp="1"/>
          </p:cNvSpPr>
          <p:nvPr>
            <p:ph type="subTitle" idx="1"/>
          </p:nvPr>
        </p:nvSpPr>
        <p:spPr>
          <a:xfrm>
            <a:off x="1201110" y="1190512"/>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b="1" i="1" u="sng" dirty="0"/>
              <a:t>INTRODUCTION</a:t>
            </a:r>
            <a:endParaRPr b="1" i="1" u="sng" dirty="0"/>
          </a:p>
        </p:txBody>
      </p:sp>
      <p:sp>
        <p:nvSpPr>
          <p:cNvPr id="24" name="Google Shape;225;p42"/>
          <p:cNvSpPr txBox="1">
            <a:spLocks/>
          </p:cNvSpPr>
          <p:nvPr/>
        </p:nvSpPr>
        <p:spPr>
          <a:xfrm>
            <a:off x="1163985" y="1360674"/>
            <a:ext cx="3243403" cy="6646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00" dirty="0">
                <a:latin typeface="Montserrat"/>
                <a:cs typeface="Mongolian Baiti" panose="03000500000000000000" pitchFamily="66" charset="0"/>
              </a:rPr>
              <a:t>E-commerce is a rapidly growing industry that has transformed the way people buy and sell goods and services.</a:t>
            </a:r>
          </a:p>
        </p:txBody>
      </p:sp>
      <p:sp>
        <p:nvSpPr>
          <p:cNvPr id="25" name="Google Shape;226;p42"/>
          <p:cNvSpPr txBox="1">
            <a:spLocks/>
          </p:cNvSpPr>
          <p:nvPr/>
        </p:nvSpPr>
        <p:spPr>
          <a:xfrm>
            <a:off x="1170430" y="3134793"/>
            <a:ext cx="2377200" cy="36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buClr>
                <a:schemeClr val="dk1"/>
              </a:buClr>
              <a:buSzPts val="1100"/>
            </a:pPr>
            <a:r>
              <a:rPr lang="en-IN" b="1" i="1" u="sng" dirty="0"/>
              <a:t>SOLUTION</a:t>
            </a:r>
          </a:p>
        </p:txBody>
      </p:sp>
      <p:sp>
        <p:nvSpPr>
          <p:cNvPr id="26" name="Google Shape;227;p42"/>
          <p:cNvSpPr txBox="1">
            <a:spLocks/>
          </p:cNvSpPr>
          <p:nvPr/>
        </p:nvSpPr>
        <p:spPr>
          <a:xfrm>
            <a:off x="1201110" y="3407878"/>
            <a:ext cx="3243402" cy="76731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just"/>
            <a:r>
              <a:rPr lang="en-US" sz="1100" dirty="0">
                <a:latin typeface="Montserrat"/>
              </a:rPr>
              <a:t>To overcome e-commerce challenges, businesses can implement strategies such as offering personalized experiences, enhancing website security, and leveraging data analytics.</a:t>
            </a:r>
          </a:p>
        </p:txBody>
      </p:sp>
      <p:sp>
        <p:nvSpPr>
          <p:cNvPr id="27" name="Google Shape;228;p42"/>
          <p:cNvSpPr txBox="1">
            <a:spLocks/>
          </p:cNvSpPr>
          <p:nvPr/>
        </p:nvSpPr>
        <p:spPr>
          <a:xfrm>
            <a:off x="1192137" y="2208162"/>
            <a:ext cx="2379300" cy="36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buClr>
                <a:schemeClr val="dk1"/>
              </a:buClr>
              <a:buSzPts val="1100"/>
            </a:pPr>
            <a:r>
              <a:rPr lang="en-IN" b="1" i="1" u="sng" dirty="0"/>
              <a:t>CHALLENGE</a:t>
            </a:r>
          </a:p>
        </p:txBody>
      </p:sp>
      <p:sp>
        <p:nvSpPr>
          <p:cNvPr id="28" name="Google Shape;229;p42"/>
          <p:cNvSpPr txBox="1">
            <a:spLocks/>
          </p:cNvSpPr>
          <p:nvPr/>
        </p:nvSpPr>
        <p:spPr>
          <a:xfrm>
            <a:off x="1167679" y="2510663"/>
            <a:ext cx="3243402" cy="36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00" dirty="0">
                <a:latin typeface="Montserrat"/>
              </a:rPr>
              <a:t>E-commerce faces challenges such as competition, security concerns, and customer trust, among others.</a:t>
            </a:r>
          </a:p>
        </p:txBody>
      </p:sp>
      <p:sp>
        <p:nvSpPr>
          <p:cNvPr id="29" name="Google Shape;230;p42"/>
          <p:cNvSpPr txBox="1">
            <a:spLocks/>
          </p:cNvSpPr>
          <p:nvPr/>
        </p:nvSpPr>
        <p:spPr>
          <a:xfrm>
            <a:off x="1205866" y="4356873"/>
            <a:ext cx="2377200" cy="36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buClr>
                <a:schemeClr val="dk1"/>
              </a:buClr>
              <a:buSzPts val="1100"/>
            </a:pPr>
            <a:r>
              <a:rPr lang="en-IN" b="1" i="1" u="sng" dirty="0"/>
              <a:t>DATASET</a:t>
            </a:r>
            <a:r>
              <a:rPr lang="en-IN" i="1" u="sng" dirty="0"/>
              <a:t> </a:t>
            </a:r>
            <a:r>
              <a:rPr lang="en-IN" b="1" i="1" u="sng" dirty="0"/>
              <a:t>FEATURES</a:t>
            </a:r>
          </a:p>
        </p:txBody>
      </p:sp>
      <p:sp>
        <p:nvSpPr>
          <p:cNvPr id="30" name="Google Shape;231;p42"/>
          <p:cNvSpPr txBox="1">
            <a:spLocks/>
          </p:cNvSpPr>
          <p:nvPr/>
        </p:nvSpPr>
        <p:spPr>
          <a:xfrm>
            <a:off x="1186145" y="4604469"/>
            <a:ext cx="3243401" cy="36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00" dirty="0">
                <a:latin typeface="Montserrat"/>
              </a:rPr>
              <a:t>5 Entities, along with more than 5 attributes in each.</a:t>
            </a:r>
          </a:p>
        </p:txBody>
      </p:sp>
      <p:sp>
        <p:nvSpPr>
          <p:cNvPr id="31" name="Google Shape;232;p42"/>
          <p:cNvSpPr/>
          <p:nvPr/>
        </p:nvSpPr>
        <p:spPr>
          <a:xfrm>
            <a:off x="565824" y="4241106"/>
            <a:ext cx="626313" cy="637350"/>
          </a:xfrm>
          <a:prstGeom prst="ellipse">
            <a:avLst/>
          </a:prstGeom>
          <a:solidFill>
            <a:srgbClr val="9E5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3;p42"/>
          <p:cNvSpPr/>
          <p:nvPr/>
        </p:nvSpPr>
        <p:spPr>
          <a:xfrm>
            <a:off x="537672" y="3122358"/>
            <a:ext cx="626313" cy="606723"/>
          </a:xfrm>
          <a:prstGeom prst="ellipse">
            <a:avLst/>
          </a:prstGeom>
          <a:solidFill>
            <a:srgbClr val="9E5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4;p42"/>
          <p:cNvSpPr/>
          <p:nvPr/>
        </p:nvSpPr>
        <p:spPr>
          <a:xfrm>
            <a:off x="534957" y="2123350"/>
            <a:ext cx="626313" cy="611982"/>
          </a:xfrm>
          <a:prstGeom prst="ellipse">
            <a:avLst/>
          </a:prstGeom>
          <a:solidFill>
            <a:srgbClr val="9E5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5;p42"/>
          <p:cNvSpPr/>
          <p:nvPr/>
        </p:nvSpPr>
        <p:spPr>
          <a:xfrm>
            <a:off x="528777" y="1136642"/>
            <a:ext cx="626313" cy="632679"/>
          </a:xfrm>
          <a:prstGeom prst="ellipse">
            <a:avLst/>
          </a:prstGeom>
          <a:solidFill>
            <a:srgbClr val="9E5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6;p42"/>
          <p:cNvSpPr txBox="1">
            <a:spLocks/>
          </p:cNvSpPr>
          <p:nvPr/>
        </p:nvSpPr>
        <p:spPr>
          <a:xfrm>
            <a:off x="539400" y="1184420"/>
            <a:ext cx="576000" cy="576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1</a:t>
            </a:r>
          </a:p>
        </p:txBody>
      </p:sp>
      <p:sp>
        <p:nvSpPr>
          <p:cNvPr id="36" name="Google Shape;237;p42"/>
          <p:cNvSpPr txBox="1">
            <a:spLocks/>
          </p:cNvSpPr>
          <p:nvPr/>
        </p:nvSpPr>
        <p:spPr>
          <a:xfrm>
            <a:off x="562828" y="3168419"/>
            <a:ext cx="576000" cy="576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3</a:t>
            </a:r>
          </a:p>
        </p:txBody>
      </p:sp>
      <p:sp>
        <p:nvSpPr>
          <p:cNvPr id="37" name="Google Shape;238;p42"/>
          <p:cNvSpPr txBox="1">
            <a:spLocks/>
          </p:cNvSpPr>
          <p:nvPr/>
        </p:nvSpPr>
        <p:spPr>
          <a:xfrm>
            <a:off x="554207" y="2190007"/>
            <a:ext cx="576000" cy="576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2</a:t>
            </a:r>
          </a:p>
        </p:txBody>
      </p:sp>
      <p:sp>
        <p:nvSpPr>
          <p:cNvPr id="38" name="Google Shape;239;p42"/>
          <p:cNvSpPr txBox="1">
            <a:spLocks/>
          </p:cNvSpPr>
          <p:nvPr/>
        </p:nvSpPr>
        <p:spPr>
          <a:xfrm>
            <a:off x="587985" y="4302456"/>
            <a:ext cx="576000" cy="576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4</a:t>
            </a:r>
          </a:p>
        </p:txBody>
      </p:sp>
      <p:pic>
        <p:nvPicPr>
          <p:cNvPr id="39" name="Google Shape;639;p64"/>
          <p:cNvPicPr preferRelativeResize="0"/>
          <p:nvPr/>
        </p:nvPicPr>
        <p:blipFill rotWithShape="1">
          <a:blip r:embed="rId3">
            <a:alphaModFix/>
          </a:blip>
          <a:srcRect l="-8838" t="-8838" r="-8850" b="-8850"/>
          <a:stretch/>
        </p:blipFill>
        <p:spPr>
          <a:xfrm>
            <a:off x="5148010" y="1171185"/>
            <a:ext cx="3573426" cy="3819539"/>
          </a:xfrm>
          <a:prstGeom prst="ellipse">
            <a:avLst/>
          </a:prstGeom>
          <a:noFill/>
          <a:ln>
            <a:noFill/>
          </a:ln>
        </p:spPr>
      </p:pic>
    </p:spTree>
    <p:extLst>
      <p:ext uri="{BB962C8B-B14F-4D97-AF65-F5344CB8AC3E}">
        <p14:creationId xmlns:p14="http://schemas.microsoft.com/office/powerpoint/2010/main" val="2848816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2"/>
          <p:cNvSpPr txBox="1">
            <a:spLocks noGrp="1"/>
          </p:cNvSpPr>
          <p:nvPr>
            <p:ph type="title"/>
          </p:nvPr>
        </p:nvSpPr>
        <p:spPr>
          <a:xfrm>
            <a:off x="784045" y="26702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 AND CHALLENGES</a:t>
            </a:r>
            <a:endParaRPr dirty="0"/>
          </a:p>
        </p:txBody>
      </p:sp>
      <p:sp>
        <p:nvSpPr>
          <p:cNvPr id="404" name="Google Shape;404;p52"/>
          <p:cNvSpPr txBox="1"/>
          <p:nvPr/>
        </p:nvSpPr>
        <p:spPr>
          <a:xfrm>
            <a:off x="53061" y="1397024"/>
            <a:ext cx="2865648" cy="35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2"/>
                </a:solidFill>
                <a:latin typeface="Montserrat"/>
                <a:ea typeface="Montserrat"/>
                <a:cs typeface="Montserrat"/>
                <a:sym typeface="Montserrat"/>
              </a:rPr>
              <a:t>DATABASE SYSTEMS</a:t>
            </a:r>
            <a:endParaRPr sz="1800" b="1" dirty="0">
              <a:solidFill>
                <a:schemeClr val="dk2"/>
              </a:solidFill>
              <a:latin typeface="Montserrat"/>
              <a:ea typeface="Montserrat"/>
              <a:cs typeface="Montserrat"/>
              <a:sym typeface="Montserrat"/>
            </a:endParaRPr>
          </a:p>
        </p:txBody>
      </p:sp>
      <p:sp>
        <p:nvSpPr>
          <p:cNvPr id="405" name="Google Shape;405;p52"/>
          <p:cNvSpPr txBox="1"/>
          <p:nvPr/>
        </p:nvSpPr>
        <p:spPr>
          <a:xfrm>
            <a:off x="6302704" y="1641370"/>
            <a:ext cx="2742132" cy="957300"/>
          </a:xfrm>
          <a:prstGeom prst="rect">
            <a:avLst/>
          </a:prstGeom>
          <a:noFill/>
          <a:ln>
            <a:noFill/>
          </a:ln>
        </p:spPr>
        <p:txBody>
          <a:bodyPr spcFirstLastPara="1" wrap="square" lIns="91425" tIns="91425" rIns="91425" bIns="91425" anchor="t" anchorCtr="0">
            <a:noAutofit/>
          </a:bodyPr>
          <a:lstStyle/>
          <a:p>
            <a:pPr lvl="0" algn="just">
              <a:lnSpc>
                <a:spcPct val="115000"/>
              </a:lnSpc>
            </a:pPr>
            <a:r>
              <a:rPr lang="en-US" sz="1100" dirty="0">
                <a:latin typeface="Montserrat" panose="00000500000000000000" pitchFamily="2" charset="0"/>
              </a:rPr>
              <a:t>There can be data be data redundancy problems in case the interface connected to the database does not know how to write new records or update records in the right table</a:t>
            </a:r>
            <a:endParaRPr sz="1100" dirty="0">
              <a:latin typeface="Montserrat" panose="00000500000000000000" pitchFamily="2" charset="0"/>
              <a:sym typeface="Montserrat"/>
            </a:endParaRPr>
          </a:p>
        </p:txBody>
      </p:sp>
      <p:cxnSp>
        <p:nvCxnSpPr>
          <p:cNvPr id="406" name="Google Shape;406;p52"/>
          <p:cNvCxnSpPr/>
          <p:nvPr/>
        </p:nvCxnSpPr>
        <p:spPr>
          <a:xfrm>
            <a:off x="2614507" y="3388437"/>
            <a:ext cx="1202400" cy="0"/>
          </a:xfrm>
          <a:prstGeom prst="straightConnector1">
            <a:avLst/>
          </a:prstGeom>
          <a:noFill/>
          <a:ln w="9525" cap="flat" cmpd="sng">
            <a:solidFill>
              <a:srgbClr val="595959"/>
            </a:solidFill>
            <a:prstDash val="solid"/>
            <a:round/>
            <a:headEnd type="none" w="med" len="med"/>
            <a:tailEnd type="none" w="med" len="med"/>
          </a:ln>
        </p:spPr>
      </p:cxnSp>
      <p:cxnSp>
        <p:nvCxnSpPr>
          <p:cNvPr id="408" name="Google Shape;408;p52"/>
          <p:cNvCxnSpPr/>
          <p:nvPr/>
        </p:nvCxnSpPr>
        <p:spPr>
          <a:xfrm flipV="1">
            <a:off x="5422264" y="3424819"/>
            <a:ext cx="940973" cy="14914"/>
          </a:xfrm>
          <a:prstGeom prst="straightConnector1">
            <a:avLst/>
          </a:prstGeom>
          <a:noFill/>
          <a:ln w="9525" cap="flat" cmpd="sng">
            <a:solidFill>
              <a:srgbClr val="595959"/>
            </a:solidFill>
            <a:prstDash val="solid"/>
            <a:round/>
            <a:headEnd type="none" w="med" len="med"/>
            <a:tailEnd type="none" w="med" len="med"/>
          </a:ln>
        </p:spPr>
      </p:cxnSp>
      <p:cxnSp>
        <p:nvCxnSpPr>
          <p:cNvPr id="410" name="Google Shape;410;p52"/>
          <p:cNvCxnSpPr>
            <a:cxnSpLocks/>
            <a:stCxn id="404" idx="3"/>
          </p:cNvCxnSpPr>
          <p:nvPr/>
        </p:nvCxnSpPr>
        <p:spPr>
          <a:xfrm>
            <a:off x="2918709" y="1574924"/>
            <a:ext cx="1406999" cy="0"/>
          </a:xfrm>
          <a:prstGeom prst="straightConnector1">
            <a:avLst/>
          </a:prstGeom>
          <a:noFill/>
          <a:ln w="9525" cap="flat" cmpd="sng">
            <a:solidFill>
              <a:srgbClr val="595959"/>
            </a:solidFill>
            <a:prstDash val="solid"/>
            <a:round/>
            <a:headEnd type="none" w="med" len="med"/>
            <a:tailEnd type="none" w="med" len="med"/>
          </a:ln>
        </p:spPr>
      </p:cxnSp>
      <p:cxnSp>
        <p:nvCxnSpPr>
          <p:cNvPr id="411" name="Google Shape;411;p52"/>
          <p:cNvCxnSpPr>
            <a:cxnSpLocks/>
            <a:endCxn id="412" idx="1"/>
          </p:cNvCxnSpPr>
          <p:nvPr/>
        </p:nvCxnSpPr>
        <p:spPr>
          <a:xfrm>
            <a:off x="5310646" y="1552771"/>
            <a:ext cx="853911" cy="0"/>
          </a:xfrm>
          <a:prstGeom prst="straightConnector1">
            <a:avLst/>
          </a:prstGeom>
          <a:noFill/>
          <a:ln w="9525" cap="flat" cmpd="sng">
            <a:solidFill>
              <a:srgbClr val="595959"/>
            </a:solidFill>
            <a:prstDash val="solid"/>
            <a:round/>
            <a:headEnd type="none" w="med" len="med"/>
            <a:tailEnd type="none" w="med" len="med"/>
          </a:ln>
        </p:spPr>
      </p:cxnSp>
      <p:sp>
        <p:nvSpPr>
          <p:cNvPr id="412" name="Google Shape;412;p52"/>
          <p:cNvSpPr txBox="1"/>
          <p:nvPr/>
        </p:nvSpPr>
        <p:spPr>
          <a:xfrm>
            <a:off x="6164557" y="1374871"/>
            <a:ext cx="2858044" cy="35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2"/>
                </a:solidFill>
                <a:latin typeface="Montserrat"/>
                <a:ea typeface="Montserrat"/>
                <a:cs typeface="Montserrat"/>
                <a:sym typeface="Montserrat"/>
              </a:rPr>
              <a:t>DATA REDUNDANCY</a:t>
            </a:r>
            <a:endParaRPr sz="1800" b="1" dirty="0">
              <a:solidFill>
                <a:schemeClr val="dk2"/>
              </a:solidFill>
              <a:latin typeface="Montserrat"/>
              <a:ea typeface="Montserrat"/>
              <a:cs typeface="Montserrat"/>
              <a:sym typeface="Montserrat"/>
            </a:endParaRPr>
          </a:p>
        </p:txBody>
      </p:sp>
      <p:sp>
        <p:nvSpPr>
          <p:cNvPr id="413" name="Google Shape;413;p52"/>
          <p:cNvSpPr txBox="1"/>
          <p:nvPr/>
        </p:nvSpPr>
        <p:spPr>
          <a:xfrm>
            <a:off x="20412" y="3537155"/>
            <a:ext cx="2885670" cy="957300"/>
          </a:xfrm>
          <a:prstGeom prst="rect">
            <a:avLst/>
          </a:prstGeom>
          <a:noFill/>
          <a:ln>
            <a:noFill/>
          </a:ln>
        </p:spPr>
        <p:txBody>
          <a:bodyPr spcFirstLastPara="1" wrap="square" lIns="91425" tIns="91425" rIns="91425" bIns="91425" anchor="t" anchorCtr="0">
            <a:noAutofit/>
          </a:bodyPr>
          <a:lstStyle/>
          <a:p>
            <a:pPr marL="122873" algn="just">
              <a:buSzPct val="100000"/>
            </a:pPr>
            <a:r>
              <a:rPr lang="en-US" sz="1100" dirty="0">
                <a:latin typeface="Montserrat" panose="00000500000000000000" pitchFamily="2" charset="0"/>
              </a:rPr>
              <a:t>Ability to store and manage large amounts of product data and inventory information.</a:t>
            </a:r>
          </a:p>
          <a:p>
            <a:pPr marL="122873" algn="just">
              <a:buSzPct val="100000"/>
            </a:pPr>
            <a:r>
              <a:rPr lang="en-US" sz="1100" dirty="0">
                <a:latin typeface="Montserrat" panose="00000500000000000000" pitchFamily="2" charset="0"/>
              </a:rPr>
              <a:t>Capability to process and track online orders in real-time</a:t>
            </a:r>
          </a:p>
        </p:txBody>
      </p:sp>
      <p:sp>
        <p:nvSpPr>
          <p:cNvPr id="407" name="Google Shape;407;p52"/>
          <p:cNvSpPr txBox="1"/>
          <p:nvPr/>
        </p:nvSpPr>
        <p:spPr>
          <a:xfrm>
            <a:off x="77727" y="3191283"/>
            <a:ext cx="2694671" cy="3792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2"/>
                </a:solidFill>
                <a:latin typeface="Montserrat"/>
                <a:ea typeface="Montserrat"/>
                <a:cs typeface="Montserrat"/>
                <a:sym typeface="Montserrat"/>
              </a:rPr>
              <a:t>KEY REQUIREMENTS</a:t>
            </a:r>
            <a:endParaRPr sz="1800" b="1" dirty="0">
              <a:solidFill>
                <a:schemeClr val="dk2"/>
              </a:solidFill>
              <a:latin typeface="Montserrat"/>
              <a:ea typeface="Montserrat"/>
              <a:cs typeface="Montserrat"/>
              <a:sym typeface="Montserrat"/>
            </a:endParaRPr>
          </a:p>
        </p:txBody>
      </p:sp>
      <p:sp>
        <p:nvSpPr>
          <p:cNvPr id="414" name="Google Shape;414;p52"/>
          <p:cNvSpPr txBox="1"/>
          <p:nvPr/>
        </p:nvSpPr>
        <p:spPr>
          <a:xfrm>
            <a:off x="6350692" y="3548186"/>
            <a:ext cx="2721293" cy="957300"/>
          </a:xfrm>
          <a:prstGeom prst="rect">
            <a:avLst/>
          </a:prstGeom>
          <a:noFill/>
          <a:ln>
            <a:noFill/>
          </a:ln>
        </p:spPr>
        <p:txBody>
          <a:bodyPr spcFirstLastPara="1" wrap="square" lIns="91425" tIns="91425" rIns="91425" bIns="91425" anchor="t" anchorCtr="0">
            <a:noAutofit/>
          </a:bodyPr>
          <a:lstStyle/>
          <a:p>
            <a:pPr algn="just">
              <a:lnSpc>
                <a:spcPct val="115000"/>
              </a:lnSpc>
            </a:pPr>
            <a:r>
              <a:rPr lang="en-US" sz="1100" dirty="0">
                <a:latin typeface="Montserrat" panose="00000500000000000000" pitchFamily="2" charset="0"/>
              </a:rPr>
              <a:t>With changes over time that might be new attributes that we need to take in consideration but are not currently present.</a:t>
            </a:r>
            <a:endParaRPr sz="1100" dirty="0">
              <a:latin typeface="Montserrat" panose="00000500000000000000" pitchFamily="2" charset="0"/>
              <a:sym typeface="Montserrat"/>
            </a:endParaRPr>
          </a:p>
        </p:txBody>
      </p:sp>
      <p:sp>
        <p:nvSpPr>
          <p:cNvPr id="409" name="Google Shape;409;p52"/>
          <p:cNvSpPr txBox="1"/>
          <p:nvPr/>
        </p:nvSpPr>
        <p:spPr>
          <a:xfrm>
            <a:off x="6230572" y="3250498"/>
            <a:ext cx="3001362" cy="35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2"/>
                </a:solidFill>
                <a:latin typeface="Montserrat"/>
                <a:ea typeface="Montserrat"/>
                <a:cs typeface="Montserrat"/>
                <a:sym typeface="Montserrat"/>
              </a:rPr>
              <a:t>CONSTANT CHANGES</a:t>
            </a:r>
            <a:endParaRPr sz="1800" b="1" dirty="0">
              <a:solidFill>
                <a:schemeClr val="dk2"/>
              </a:solidFill>
              <a:latin typeface="Montserrat"/>
              <a:ea typeface="Montserrat"/>
              <a:cs typeface="Montserrat"/>
              <a:sym typeface="Montserrat"/>
            </a:endParaRPr>
          </a:p>
        </p:txBody>
      </p:sp>
      <p:sp>
        <p:nvSpPr>
          <p:cNvPr id="415" name="Google Shape;415;p52"/>
          <p:cNvSpPr txBox="1"/>
          <p:nvPr/>
        </p:nvSpPr>
        <p:spPr>
          <a:xfrm>
            <a:off x="125750" y="1798649"/>
            <a:ext cx="2766796" cy="957300"/>
          </a:xfrm>
          <a:prstGeom prst="rect">
            <a:avLst/>
          </a:prstGeom>
          <a:noFill/>
          <a:ln>
            <a:noFill/>
          </a:ln>
        </p:spPr>
        <p:txBody>
          <a:bodyPr spcFirstLastPara="1" wrap="square" lIns="91425" tIns="91425" rIns="91425" bIns="91425" anchor="t" anchorCtr="0">
            <a:noAutofit/>
          </a:bodyPr>
          <a:lstStyle/>
          <a:p>
            <a:pPr lvl="0" algn="just"/>
            <a:r>
              <a:rPr lang="en-US" sz="1100" dirty="0">
                <a:latin typeface="Montserrat" panose="00000500000000000000" pitchFamily="2" charset="0"/>
              </a:rPr>
              <a:t>The objective of this project is to design, develop, test, and implement a new e-commerce database system</a:t>
            </a:r>
          </a:p>
        </p:txBody>
      </p:sp>
      <p:sp>
        <p:nvSpPr>
          <p:cNvPr id="416" name="Google Shape;416;p52"/>
          <p:cNvSpPr/>
          <p:nvPr/>
        </p:nvSpPr>
        <p:spPr>
          <a:xfrm>
            <a:off x="4345145" y="2834650"/>
            <a:ext cx="1703500" cy="1407925"/>
          </a:xfrm>
          <a:custGeom>
            <a:avLst/>
            <a:gdLst/>
            <a:ahLst/>
            <a:cxnLst/>
            <a:rect l="l" t="t" r="r" b="b"/>
            <a:pathLst>
              <a:path w="68140" h="56317" extrusionOk="0">
                <a:moveTo>
                  <a:pt x="34517" y="0"/>
                </a:moveTo>
                <a:cubicBezTo>
                  <a:pt x="32957" y="12704"/>
                  <a:pt x="22241" y="22574"/>
                  <a:pt x="9156" y="22801"/>
                </a:cubicBezTo>
                <a:lnTo>
                  <a:pt x="0" y="39672"/>
                </a:lnTo>
                <a:lnTo>
                  <a:pt x="9132" y="56317"/>
                </a:lnTo>
                <a:cubicBezTo>
                  <a:pt x="40684" y="56090"/>
                  <a:pt x="66390" y="31337"/>
                  <a:pt x="68140" y="179"/>
                </a:cubicBezTo>
                <a:lnTo>
                  <a:pt x="68140" y="179"/>
                </a:lnTo>
                <a:lnTo>
                  <a:pt x="51602" y="9251"/>
                </a:lnTo>
                <a:lnTo>
                  <a:pt x="345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2"/>
          <p:cNvSpPr/>
          <p:nvPr/>
        </p:nvSpPr>
        <p:spPr>
          <a:xfrm>
            <a:off x="4642795" y="1268375"/>
            <a:ext cx="1408225" cy="1703500"/>
          </a:xfrm>
          <a:custGeom>
            <a:avLst/>
            <a:gdLst/>
            <a:ahLst/>
            <a:cxnLst/>
            <a:rect l="l" t="t" r="r" b="b"/>
            <a:pathLst>
              <a:path w="56329" h="68140" extrusionOk="0">
                <a:moveTo>
                  <a:pt x="191" y="1"/>
                </a:moveTo>
                <a:lnTo>
                  <a:pt x="9264" y="16550"/>
                </a:lnTo>
                <a:lnTo>
                  <a:pt x="1" y="33624"/>
                </a:lnTo>
                <a:cubicBezTo>
                  <a:pt x="12716" y="35183"/>
                  <a:pt x="22587" y="45911"/>
                  <a:pt x="22813" y="58984"/>
                </a:cubicBezTo>
                <a:lnTo>
                  <a:pt x="39684" y="68140"/>
                </a:lnTo>
                <a:lnTo>
                  <a:pt x="56329" y="59008"/>
                </a:lnTo>
                <a:cubicBezTo>
                  <a:pt x="56103" y="27456"/>
                  <a:pt x="31350" y="175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2"/>
          <p:cNvSpPr/>
          <p:nvPr/>
        </p:nvSpPr>
        <p:spPr>
          <a:xfrm>
            <a:off x="3076820" y="1266000"/>
            <a:ext cx="1703525" cy="1408225"/>
          </a:xfrm>
          <a:custGeom>
            <a:avLst/>
            <a:gdLst/>
            <a:ahLst/>
            <a:cxnLst/>
            <a:rect l="l" t="t" r="r" b="b"/>
            <a:pathLst>
              <a:path w="68141" h="56329" extrusionOk="0">
                <a:moveTo>
                  <a:pt x="59008" y="0"/>
                </a:moveTo>
                <a:cubicBezTo>
                  <a:pt x="27457" y="227"/>
                  <a:pt x="1751" y="24980"/>
                  <a:pt x="1" y="56138"/>
                </a:cubicBezTo>
                <a:lnTo>
                  <a:pt x="16550" y="47066"/>
                </a:lnTo>
                <a:lnTo>
                  <a:pt x="33624" y="56329"/>
                </a:lnTo>
                <a:cubicBezTo>
                  <a:pt x="35184" y="43613"/>
                  <a:pt x="45911" y="33754"/>
                  <a:pt x="58984" y="33528"/>
                </a:cubicBezTo>
                <a:lnTo>
                  <a:pt x="68140" y="16645"/>
                </a:lnTo>
                <a:lnTo>
                  <a:pt x="590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A68C8"/>
              </a:solidFill>
            </a:endParaRPr>
          </a:p>
        </p:txBody>
      </p:sp>
      <p:sp>
        <p:nvSpPr>
          <p:cNvPr id="419" name="Google Shape;419;p52"/>
          <p:cNvSpPr/>
          <p:nvPr/>
        </p:nvSpPr>
        <p:spPr>
          <a:xfrm>
            <a:off x="3074445" y="2536675"/>
            <a:ext cx="1408225" cy="1703525"/>
          </a:xfrm>
          <a:custGeom>
            <a:avLst/>
            <a:gdLst/>
            <a:ahLst/>
            <a:cxnLst/>
            <a:rect l="l" t="t" r="r" b="b"/>
            <a:pathLst>
              <a:path w="56329" h="68141" extrusionOk="0">
                <a:moveTo>
                  <a:pt x="16645" y="1"/>
                </a:moveTo>
                <a:lnTo>
                  <a:pt x="1" y="9133"/>
                </a:lnTo>
                <a:cubicBezTo>
                  <a:pt x="227" y="40685"/>
                  <a:pt x="24980" y="66390"/>
                  <a:pt x="56139" y="68140"/>
                </a:cubicBezTo>
                <a:lnTo>
                  <a:pt x="47066" y="51603"/>
                </a:lnTo>
                <a:lnTo>
                  <a:pt x="56329" y="34517"/>
                </a:lnTo>
                <a:cubicBezTo>
                  <a:pt x="43613" y="32957"/>
                  <a:pt x="33755" y="22242"/>
                  <a:pt x="33529" y="9157"/>
                </a:cubicBezTo>
                <a:lnTo>
                  <a:pt x="166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52"/>
          <p:cNvGrpSpPr/>
          <p:nvPr/>
        </p:nvGrpSpPr>
        <p:grpSpPr>
          <a:xfrm>
            <a:off x="3655050" y="1655764"/>
            <a:ext cx="484740" cy="481310"/>
            <a:chOff x="-64781025" y="3361050"/>
            <a:chExt cx="317425" cy="315200"/>
          </a:xfrm>
        </p:grpSpPr>
        <p:sp>
          <p:nvSpPr>
            <p:cNvPr id="421" name="Google Shape;421;p5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52"/>
          <p:cNvSpPr/>
          <p:nvPr/>
        </p:nvSpPr>
        <p:spPr>
          <a:xfrm>
            <a:off x="3572283" y="3191283"/>
            <a:ext cx="412584" cy="484708"/>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52"/>
          <p:cNvGrpSpPr/>
          <p:nvPr/>
        </p:nvGrpSpPr>
        <p:grpSpPr>
          <a:xfrm>
            <a:off x="5215823" y="1921990"/>
            <a:ext cx="476302" cy="484708"/>
            <a:chOff x="-65144125" y="4094450"/>
            <a:chExt cx="311900" cy="317425"/>
          </a:xfrm>
        </p:grpSpPr>
        <p:sp>
          <p:nvSpPr>
            <p:cNvPr id="427" name="Google Shape;427;p5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52"/>
          <p:cNvGrpSpPr/>
          <p:nvPr/>
        </p:nvGrpSpPr>
        <p:grpSpPr>
          <a:xfrm>
            <a:off x="4955137" y="3296241"/>
            <a:ext cx="483556" cy="484746"/>
            <a:chOff x="-61784125" y="3377700"/>
            <a:chExt cx="316650" cy="317450"/>
          </a:xfrm>
        </p:grpSpPr>
        <p:sp>
          <p:nvSpPr>
            <p:cNvPr id="431" name="Google Shape;431;p5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2"/>
          <p:cNvSpPr txBox="1">
            <a:spLocks noGrp="1"/>
          </p:cNvSpPr>
          <p:nvPr>
            <p:ph type="title"/>
          </p:nvPr>
        </p:nvSpPr>
        <p:spPr>
          <a:xfrm>
            <a:off x="2686050" y="184818"/>
            <a:ext cx="3004457" cy="607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ERD DIAGRAM</a:t>
            </a:r>
            <a:endParaRPr dirty="0"/>
          </a:p>
        </p:txBody>
      </p:sp>
      <p:pic>
        <p:nvPicPr>
          <p:cNvPr id="8" name="Google Shape;85;p16" descr="image"/>
          <p:cNvPicPr preferRelativeResize="0"/>
          <p:nvPr/>
        </p:nvPicPr>
        <p:blipFill rotWithShape="1">
          <a:blip r:embed="rId3">
            <a:alphaModFix/>
          </a:blip>
          <a:srcRect t="777" r="1293" b="777"/>
          <a:stretch/>
        </p:blipFill>
        <p:spPr>
          <a:xfrm>
            <a:off x="114300" y="906236"/>
            <a:ext cx="8564336" cy="4237264"/>
          </a:xfrm>
          <a:prstGeom prst="rect">
            <a:avLst/>
          </a:prstGeom>
          <a:noFill/>
          <a:ln>
            <a:noFill/>
          </a:ln>
        </p:spPr>
      </p:pic>
      <p:pic>
        <p:nvPicPr>
          <p:cNvPr id="16" name="Google Shape;779;p71"/>
          <p:cNvPicPr preferRelativeResize="0"/>
          <p:nvPr/>
        </p:nvPicPr>
        <p:blipFill>
          <a:blip r:embed="rId4">
            <a:alphaModFix/>
          </a:blip>
          <a:stretch>
            <a:fillRect/>
          </a:stretch>
        </p:blipFill>
        <p:spPr>
          <a:xfrm>
            <a:off x="7488380" y="-13855"/>
            <a:ext cx="1711037" cy="1692883"/>
          </a:xfrm>
          <a:prstGeom prst="rect">
            <a:avLst/>
          </a:prstGeom>
          <a:noFill/>
          <a:ln>
            <a:noFill/>
          </a:ln>
        </p:spPr>
      </p:pic>
    </p:spTree>
    <p:extLst>
      <p:ext uri="{BB962C8B-B14F-4D97-AF65-F5344CB8AC3E}">
        <p14:creationId xmlns:p14="http://schemas.microsoft.com/office/powerpoint/2010/main" val="3711932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153" y="255668"/>
            <a:ext cx="5577693" cy="685800"/>
          </a:xfrm>
        </p:spPr>
        <p:txBody>
          <a:bodyPr/>
          <a:lstStyle/>
          <a:p>
            <a:r>
              <a:rPr lang="en-IN" dirty="0"/>
              <a:t>TRIGGER AND SEQUENCES</a:t>
            </a:r>
          </a:p>
        </p:txBody>
      </p:sp>
      <p:sp>
        <p:nvSpPr>
          <p:cNvPr id="3" name="Rectangle 2"/>
          <p:cNvSpPr/>
          <p:nvPr/>
        </p:nvSpPr>
        <p:spPr>
          <a:xfrm>
            <a:off x="334736" y="1053193"/>
            <a:ext cx="4715246" cy="3462486"/>
          </a:xfrm>
          <a:prstGeom prst="rect">
            <a:avLst/>
          </a:prstGeom>
        </p:spPr>
        <p:txBody>
          <a:bodyPr wrap="square">
            <a:spAutoFit/>
          </a:bodyPr>
          <a:lstStyle/>
          <a:p>
            <a:pPr marL="457200" lvl="0"/>
            <a:r>
              <a:rPr lang="en-US" sz="1100" b="1" dirty="0">
                <a:latin typeface="Montserrat" panose="00000500000000000000" pitchFamily="2" charset="0"/>
              </a:rPr>
              <a:t>Auto generation of </a:t>
            </a:r>
            <a:r>
              <a:rPr lang="en-US" sz="1100" b="1" dirty="0" err="1">
                <a:latin typeface="Montserrat" panose="00000500000000000000" pitchFamily="2" charset="0"/>
              </a:rPr>
              <a:t>Cust_Id</a:t>
            </a:r>
            <a:r>
              <a:rPr lang="en-US" sz="1100" b="1" dirty="0">
                <a:latin typeface="Montserrat" panose="00000500000000000000" pitchFamily="2" charset="0"/>
              </a:rPr>
              <a:t>, </a:t>
            </a:r>
            <a:r>
              <a:rPr lang="en-US" sz="1100" b="1" dirty="0" err="1">
                <a:latin typeface="Montserrat" panose="00000500000000000000" pitchFamily="2" charset="0"/>
              </a:rPr>
              <a:t>Vendor_Id</a:t>
            </a:r>
            <a:r>
              <a:rPr lang="en-US" sz="1100" b="1" dirty="0">
                <a:latin typeface="Montserrat" panose="00000500000000000000" pitchFamily="2" charset="0"/>
              </a:rPr>
              <a:t>, </a:t>
            </a:r>
            <a:r>
              <a:rPr lang="en-US" sz="1100" b="1" dirty="0" err="1">
                <a:latin typeface="Montserrat" panose="00000500000000000000" pitchFamily="2" charset="0"/>
              </a:rPr>
              <a:t>Order_Id</a:t>
            </a:r>
            <a:r>
              <a:rPr lang="en-US" sz="1100" b="1" dirty="0">
                <a:latin typeface="Montserrat" panose="00000500000000000000" pitchFamily="2" charset="0"/>
              </a:rPr>
              <a:t>, </a:t>
            </a:r>
            <a:r>
              <a:rPr lang="en-US" sz="1100" b="1" dirty="0" err="1">
                <a:latin typeface="Montserrat" panose="00000500000000000000" pitchFamily="2" charset="0"/>
              </a:rPr>
              <a:t>Product_Id</a:t>
            </a:r>
            <a:r>
              <a:rPr lang="en-US" sz="1100" b="1" dirty="0">
                <a:latin typeface="Montserrat" panose="00000500000000000000" pitchFamily="2" charset="0"/>
              </a:rPr>
              <a:t>, </a:t>
            </a:r>
            <a:r>
              <a:rPr lang="en-US" sz="1100" b="1" dirty="0" err="1">
                <a:latin typeface="Montserrat" panose="00000500000000000000" pitchFamily="2" charset="0"/>
              </a:rPr>
              <a:t>Payment_Id</a:t>
            </a:r>
            <a:r>
              <a:rPr lang="en-US" sz="1100" b="1" dirty="0">
                <a:latin typeface="Montserrat" panose="00000500000000000000" pitchFamily="2" charset="0"/>
              </a:rPr>
              <a:t> with below format:</a:t>
            </a:r>
            <a:br>
              <a:rPr lang="en-US" sz="1100" dirty="0">
                <a:latin typeface="Montserrat" panose="00000500000000000000" pitchFamily="2" charset="0"/>
              </a:rPr>
            </a:br>
            <a:br>
              <a:rPr lang="en-US" sz="1100" dirty="0">
                <a:latin typeface="Montserrat" panose="00000500000000000000" pitchFamily="2" charset="0"/>
              </a:rPr>
            </a:br>
            <a:r>
              <a:rPr lang="en-US" sz="1100" b="1" dirty="0">
                <a:latin typeface="Montserrat" panose="00000500000000000000" pitchFamily="2" charset="0"/>
              </a:rPr>
              <a:t>Creating Sequence:</a:t>
            </a:r>
            <a:br>
              <a:rPr lang="en-US" sz="1100" b="1" dirty="0">
                <a:latin typeface="Montserrat" panose="00000500000000000000" pitchFamily="2" charset="0"/>
              </a:rPr>
            </a:br>
            <a:br>
              <a:rPr lang="en-US" sz="1100" dirty="0">
                <a:latin typeface="Montserrat" panose="00000500000000000000" pitchFamily="2" charset="0"/>
              </a:rPr>
            </a:br>
            <a:r>
              <a:rPr lang="en-US" sz="1100" dirty="0">
                <a:latin typeface="Montserrat" panose="00000500000000000000" pitchFamily="2" charset="0"/>
              </a:rPr>
              <a:t>CREATE SEQUENCE </a:t>
            </a:r>
            <a:r>
              <a:rPr lang="en-US" sz="1100" dirty="0" err="1">
                <a:latin typeface="Montserrat" panose="00000500000000000000" pitchFamily="2" charset="0"/>
              </a:rPr>
              <a:t>Seq_Cust_ID</a:t>
            </a:r>
            <a:br>
              <a:rPr lang="en-US" sz="1100" dirty="0">
                <a:latin typeface="Montserrat" panose="00000500000000000000" pitchFamily="2" charset="0"/>
              </a:rPr>
            </a:br>
            <a:r>
              <a:rPr lang="en-US" sz="1100" dirty="0">
                <a:latin typeface="Montserrat" panose="00000500000000000000" pitchFamily="2" charset="0"/>
              </a:rPr>
              <a:t>START WITH 1</a:t>
            </a:r>
            <a:br>
              <a:rPr lang="en-US" sz="1100" dirty="0">
                <a:latin typeface="Montserrat" panose="00000500000000000000" pitchFamily="2" charset="0"/>
              </a:rPr>
            </a:br>
            <a:r>
              <a:rPr lang="en-US" sz="1100" dirty="0">
                <a:latin typeface="Montserrat" panose="00000500000000000000" pitchFamily="2" charset="0"/>
              </a:rPr>
              <a:t>INCREMENT BY 1</a:t>
            </a:r>
            <a:br>
              <a:rPr lang="en-US" sz="1100" dirty="0">
                <a:latin typeface="Montserrat" panose="00000500000000000000" pitchFamily="2" charset="0"/>
              </a:rPr>
            </a:br>
            <a:r>
              <a:rPr lang="en-US" sz="1100" dirty="0">
                <a:latin typeface="Montserrat" panose="00000500000000000000" pitchFamily="2" charset="0"/>
              </a:rPr>
              <a:t>MINVALUE 1</a:t>
            </a:r>
            <a:br>
              <a:rPr lang="en-US" sz="1100" dirty="0">
                <a:latin typeface="Montserrat" panose="00000500000000000000" pitchFamily="2" charset="0"/>
              </a:rPr>
            </a:br>
            <a:r>
              <a:rPr lang="en-US" sz="1100" dirty="0">
                <a:latin typeface="Montserrat" panose="00000500000000000000" pitchFamily="2" charset="0"/>
              </a:rPr>
              <a:t>NOMAXVALUE;</a:t>
            </a:r>
            <a:br>
              <a:rPr lang="en-US" sz="1100" dirty="0">
                <a:latin typeface="Montserrat" panose="00000500000000000000" pitchFamily="2" charset="0"/>
              </a:rPr>
            </a:br>
            <a:endParaRPr lang="en-US" sz="1100" dirty="0">
              <a:latin typeface="Montserrat" panose="00000500000000000000" pitchFamily="2" charset="0"/>
            </a:endParaRPr>
          </a:p>
          <a:p>
            <a:pPr marL="457200" lvl="0">
              <a:spcBef>
                <a:spcPts val="1200"/>
              </a:spcBef>
              <a:spcAft>
                <a:spcPts val="1200"/>
              </a:spcAft>
            </a:pPr>
            <a:r>
              <a:rPr lang="en-US" sz="1100" b="1" dirty="0">
                <a:latin typeface="Montserrat" panose="00000500000000000000" pitchFamily="2" charset="0"/>
              </a:rPr>
              <a:t>Creating Trigger:</a:t>
            </a:r>
            <a:br>
              <a:rPr lang="en-US" sz="1100" b="1" dirty="0">
                <a:latin typeface="Montserrat" panose="00000500000000000000" pitchFamily="2" charset="0"/>
              </a:rPr>
            </a:br>
            <a:br>
              <a:rPr lang="en-US" sz="1100" dirty="0">
                <a:latin typeface="Montserrat" panose="00000500000000000000" pitchFamily="2" charset="0"/>
              </a:rPr>
            </a:br>
            <a:r>
              <a:rPr lang="en-US" sz="1100" dirty="0">
                <a:latin typeface="Montserrat" panose="00000500000000000000" pitchFamily="2" charset="0"/>
              </a:rPr>
              <a:t>CREATE OR REPLACE TRIGGER TR_CUST</a:t>
            </a:r>
            <a:br>
              <a:rPr lang="en-US" sz="1100" dirty="0">
                <a:latin typeface="Montserrat" panose="00000500000000000000" pitchFamily="2" charset="0"/>
              </a:rPr>
            </a:br>
            <a:r>
              <a:rPr lang="en-US" sz="1100" dirty="0">
                <a:latin typeface="Montserrat" panose="00000500000000000000" pitchFamily="2" charset="0"/>
              </a:rPr>
              <a:t>BEFORE INSERT OR UPDATE ON CUSTOMER</a:t>
            </a:r>
            <a:br>
              <a:rPr lang="en-US" sz="1100" dirty="0">
                <a:latin typeface="Montserrat" panose="00000500000000000000" pitchFamily="2" charset="0"/>
              </a:rPr>
            </a:br>
            <a:r>
              <a:rPr lang="en-US" sz="1100" dirty="0">
                <a:latin typeface="Montserrat" panose="00000500000000000000" pitchFamily="2" charset="0"/>
              </a:rPr>
              <a:t>FOR EACH ROW</a:t>
            </a:r>
            <a:br>
              <a:rPr lang="en-US" sz="1100" dirty="0">
                <a:latin typeface="Montserrat" panose="00000500000000000000" pitchFamily="2" charset="0"/>
              </a:rPr>
            </a:br>
            <a:r>
              <a:rPr lang="en-US" sz="1100" dirty="0">
                <a:latin typeface="Montserrat" panose="00000500000000000000" pitchFamily="2" charset="0"/>
              </a:rPr>
              <a:t>BEGIN</a:t>
            </a:r>
            <a:br>
              <a:rPr lang="en-US" sz="1100" dirty="0">
                <a:latin typeface="Montserrat" panose="00000500000000000000" pitchFamily="2" charset="0"/>
              </a:rPr>
            </a:br>
            <a:r>
              <a:rPr lang="en-US" sz="1100" dirty="0">
                <a:latin typeface="Montserrat" panose="00000500000000000000" pitchFamily="2" charset="0"/>
              </a:rPr>
              <a:t>:NEW.CUST_ID :=</a:t>
            </a:r>
            <a:r>
              <a:rPr lang="en-US" sz="1100" dirty="0" err="1">
                <a:latin typeface="Montserrat" panose="00000500000000000000" pitchFamily="2" charset="0"/>
              </a:rPr>
              <a:t>SEQ_Cust_ID.nextval</a:t>
            </a:r>
            <a:r>
              <a:rPr lang="en-US" sz="1100" dirty="0">
                <a:latin typeface="Montserrat" panose="00000500000000000000" pitchFamily="2" charset="0"/>
              </a:rPr>
              <a:t>;</a:t>
            </a:r>
            <a:br>
              <a:rPr lang="en-US" sz="1100" dirty="0">
                <a:latin typeface="Montserrat" panose="00000500000000000000" pitchFamily="2" charset="0"/>
              </a:rPr>
            </a:br>
            <a:r>
              <a:rPr lang="en-US" sz="1100" dirty="0">
                <a:latin typeface="Montserrat" panose="00000500000000000000" pitchFamily="2" charset="0"/>
              </a:rPr>
              <a:t>END ;</a:t>
            </a:r>
          </a:p>
        </p:txBody>
      </p:sp>
      <p:pic>
        <p:nvPicPr>
          <p:cNvPr id="13" name="Google Shape;792;p72"/>
          <p:cNvPicPr preferRelativeResize="0"/>
          <p:nvPr/>
        </p:nvPicPr>
        <p:blipFill>
          <a:blip r:embed="rId2">
            <a:alphaModFix/>
          </a:blip>
          <a:stretch>
            <a:fillRect/>
          </a:stretch>
        </p:blipFill>
        <p:spPr>
          <a:xfrm>
            <a:off x="5370020" y="1343891"/>
            <a:ext cx="2818015" cy="3201041"/>
          </a:xfrm>
          <a:prstGeom prst="rect">
            <a:avLst/>
          </a:prstGeom>
          <a:noFill/>
          <a:ln>
            <a:noFill/>
          </a:ln>
        </p:spPr>
      </p:pic>
    </p:spTree>
    <p:extLst>
      <p:ext uri="{BB962C8B-B14F-4D97-AF65-F5344CB8AC3E}">
        <p14:creationId xmlns:p14="http://schemas.microsoft.com/office/powerpoint/2010/main" val="876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1116" y="205253"/>
            <a:ext cx="5288726" cy="979714"/>
          </a:xfrm>
        </p:spPr>
        <p:txBody>
          <a:bodyPr/>
          <a:lstStyle/>
          <a:p>
            <a:r>
              <a:rPr lang="en-IN" dirty="0"/>
              <a:t>TRIGGER AND SEQUENCES</a:t>
            </a:r>
          </a:p>
        </p:txBody>
      </p:sp>
      <p:sp>
        <p:nvSpPr>
          <p:cNvPr id="3" name="Rectangle 2"/>
          <p:cNvSpPr/>
          <p:nvPr/>
        </p:nvSpPr>
        <p:spPr>
          <a:xfrm>
            <a:off x="367393" y="1004207"/>
            <a:ext cx="4682589" cy="3763338"/>
          </a:xfrm>
          <a:prstGeom prst="rect">
            <a:avLst/>
          </a:prstGeom>
        </p:spPr>
        <p:txBody>
          <a:bodyPr wrap="square">
            <a:spAutoFit/>
          </a:bodyPr>
          <a:lstStyle/>
          <a:p>
            <a:pPr marL="457200" lvl="0">
              <a:lnSpc>
                <a:spcPct val="95000"/>
              </a:lnSpc>
            </a:pPr>
            <a:r>
              <a:rPr lang="en-US" sz="1100" b="1" dirty="0">
                <a:latin typeface="Montserrat" panose="00000500000000000000" pitchFamily="2" charset="0"/>
              </a:rPr>
              <a:t>Auto generation of </a:t>
            </a:r>
            <a:r>
              <a:rPr lang="en-US" sz="1100" b="1" dirty="0" err="1">
                <a:latin typeface="Montserrat" panose="00000500000000000000" pitchFamily="2" charset="0"/>
              </a:rPr>
              <a:t>Payment_Date</a:t>
            </a:r>
            <a:r>
              <a:rPr lang="en-US" sz="1100" b="1" dirty="0">
                <a:latin typeface="Montserrat" panose="00000500000000000000" pitchFamily="2" charset="0"/>
              </a:rPr>
              <a:t> and </a:t>
            </a:r>
            <a:r>
              <a:rPr lang="en-US" sz="1100" b="1" dirty="0" err="1">
                <a:latin typeface="Montserrat" panose="00000500000000000000" pitchFamily="2" charset="0"/>
              </a:rPr>
              <a:t>Order_Date</a:t>
            </a:r>
            <a:r>
              <a:rPr lang="en-US" sz="1100" b="1" dirty="0">
                <a:latin typeface="Montserrat" panose="00000500000000000000" pitchFamily="2" charset="0"/>
              </a:rPr>
              <a:t> in below format:</a:t>
            </a:r>
            <a:br>
              <a:rPr lang="en-US" sz="1100" b="1" dirty="0">
                <a:latin typeface="Montserrat" panose="00000500000000000000" pitchFamily="2" charset="0"/>
              </a:rPr>
            </a:br>
            <a:br>
              <a:rPr lang="en-US" sz="1100" b="1" dirty="0">
                <a:latin typeface="Montserrat" panose="00000500000000000000" pitchFamily="2" charset="0"/>
              </a:rPr>
            </a:br>
            <a:r>
              <a:rPr lang="en-US" sz="1100" b="1" dirty="0">
                <a:latin typeface="Montserrat" panose="00000500000000000000" pitchFamily="2" charset="0"/>
              </a:rPr>
              <a:t>Creating Sequence:</a:t>
            </a:r>
            <a:br>
              <a:rPr lang="en-US" sz="1100" dirty="0">
                <a:latin typeface="Montserrat" panose="00000500000000000000" pitchFamily="2" charset="0"/>
              </a:rPr>
            </a:br>
            <a:br>
              <a:rPr lang="en-US" sz="1100" dirty="0">
                <a:latin typeface="Montserrat" panose="00000500000000000000" pitchFamily="2" charset="0"/>
              </a:rPr>
            </a:br>
            <a:r>
              <a:rPr lang="en-US" sz="1100" dirty="0">
                <a:latin typeface="Montserrat" panose="00000500000000000000" pitchFamily="2" charset="0"/>
              </a:rPr>
              <a:t>CREATE SEQUENCE </a:t>
            </a:r>
            <a:r>
              <a:rPr lang="en-US" sz="1100" dirty="0" err="1">
                <a:latin typeface="Montserrat" panose="00000500000000000000" pitchFamily="2" charset="0"/>
              </a:rPr>
              <a:t>Seq_Order_Date</a:t>
            </a:r>
            <a:r>
              <a:rPr lang="en-US" sz="1100" dirty="0">
                <a:latin typeface="Montserrat" panose="00000500000000000000" pitchFamily="2" charset="0"/>
              </a:rPr>
              <a:t> START WITH 1;</a:t>
            </a:r>
          </a:p>
          <a:p>
            <a:pPr marL="457200" lvl="0">
              <a:lnSpc>
                <a:spcPct val="95000"/>
              </a:lnSpc>
              <a:spcBef>
                <a:spcPts val="1200"/>
              </a:spcBef>
              <a:buSzPts val="688"/>
            </a:pPr>
            <a:br>
              <a:rPr lang="en-US" sz="1100" dirty="0">
                <a:latin typeface="Montserrat" panose="00000500000000000000" pitchFamily="2" charset="0"/>
              </a:rPr>
            </a:br>
            <a:r>
              <a:rPr lang="en-US" sz="1100" b="1" dirty="0">
                <a:latin typeface="Montserrat" panose="00000500000000000000" pitchFamily="2" charset="0"/>
              </a:rPr>
              <a:t>Creating Trigger:</a:t>
            </a:r>
            <a:br>
              <a:rPr lang="en-US" sz="1100" dirty="0">
                <a:latin typeface="Montserrat" panose="00000500000000000000" pitchFamily="2" charset="0"/>
              </a:rPr>
            </a:br>
            <a:br>
              <a:rPr lang="en-US" sz="1100" dirty="0">
                <a:latin typeface="Montserrat" panose="00000500000000000000" pitchFamily="2" charset="0"/>
              </a:rPr>
            </a:br>
            <a:r>
              <a:rPr lang="en-US" sz="1100" dirty="0">
                <a:latin typeface="Montserrat" panose="00000500000000000000" pitchFamily="2" charset="0"/>
              </a:rPr>
              <a:t>CREATE OR REPLACE TRIGGER TR_ORDER_DATE</a:t>
            </a:r>
            <a:br>
              <a:rPr lang="en-US" sz="1100" dirty="0">
                <a:latin typeface="Montserrat" panose="00000500000000000000" pitchFamily="2" charset="0"/>
              </a:rPr>
            </a:br>
            <a:r>
              <a:rPr lang="en-US" sz="1100" dirty="0">
                <a:latin typeface="Montserrat" panose="00000500000000000000" pitchFamily="2" charset="0"/>
              </a:rPr>
              <a:t>BEFORE INSERT OR UPDATE ON PURCHASE_ORDER</a:t>
            </a:r>
            <a:br>
              <a:rPr lang="en-US" sz="1100" dirty="0">
                <a:latin typeface="Montserrat" panose="00000500000000000000" pitchFamily="2" charset="0"/>
              </a:rPr>
            </a:br>
            <a:r>
              <a:rPr lang="en-US" sz="1100" dirty="0">
                <a:latin typeface="Montserrat" panose="00000500000000000000" pitchFamily="2" charset="0"/>
              </a:rPr>
              <a:t>FOR EACH ROW</a:t>
            </a:r>
            <a:br>
              <a:rPr lang="en-US" sz="1100" dirty="0">
                <a:latin typeface="Montserrat" panose="00000500000000000000" pitchFamily="2" charset="0"/>
              </a:rPr>
            </a:br>
            <a:r>
              <a:rPr lang="en-US" sz="1100" dirty="0">
                <a:latin typeface="Montserrat" panose="00000500000000000000" pitchFamily="2" charset="0"/>
              </a:rPr>
              <a:t>BEGIN</a:t>
            </a:r>
            <a:br>
              <a:rPr lang="en-US" sz="1100" dirty="0">
                <a:latin typeface="Montserrat" panose="00000500000000000000" pitchFamily="2" charset="0"/>
              </a:rPr>
            </a:br>
            <a:r>
              <a:rPr lang="en-US" sz="1100" dirty="0">
                <a:latin typeface="Montserrat" panose="00000500000000000000" pitchFamily="2" charset="0"/>
              </a:rPr>
              <a:t> :NEW.ORDER_ID := </a:t>
            </a:r>
            <a:r>
              <a:rPr lang="en-US" sz="1100" dirty="0" err="1">
                <a:latin typeface="Montserrat" panose="00000500000000000000" pitchFamily="2" charset="0"/>
              </a:rPr>
              <a:t>Seq_Order_Date.NEXTVAL</a:t>
            </a:r>
            <a:r>
              <a:rPr lang="en-US" sz="1100" dirty="0">
                <a:latin typeface="Montserrat" panose="00000500000000000000" pitchFamily="2" charset="0"/>
              </a:rPr>
              <a:t>;</a:t>
            </a:r>
            <a:br>
              <a:rPr lang="en-US" sz="1100" dirty="0">
                <a:latin typeface="Montserrat" panose="00000500000000000000" pitchFamily="2" charset="0"/>
              </a:rPr>
            </a:br>
            <a:r>
              <a:rPr lang="en-US" sz="1100" dirty="0">
                <a:latin typeface="Montserrat" panose="00000500000000000000" pitchFamily="2" charset="0"/>
              </a:rPr>
              <a:t> :NEW.ORDER_DATE := SYSDATE;</a:t>
            </a:r>
            <a:br>
              <a:rPr lang="en-US" sz="1100" dirty="0">
                <a:latin typeface="Montserrat" panose="00000500000000000000" pitchFamily="2" charset="0"/>
              </a:rPr>
            </a:br>
            <a:r>
              <a:rPr lang="en-US" sz="1100" dirty="0">
                <a:latin typeface="Montserrat" panose="00000500000000000000" pitchFamily="2" charset="0"/>
              </a:rPr>
              <a:t>END;</a:t>
            </a:r>
          </a:p>
          <a:p>
            <a:pPr marL="457200" lvl="0">
              <a:lnSpc>
                <a:spcPct val="95000"/>
              </a:lnSpc>
              <a:spcBef>
                <a:spcPts val="1200"/>
              </a:spcBef>
              <a:buSzPts val="688"/>
            </a:pPr>
            <a:endParaRPr lang="en-US" sz="1100" dirty="0">
              <a:latin typeface="Montserrat" panose="00000500000000000000" pitchFamily="2" charset="0"/>
            </a:endParaRPr>
          </a:p>
          <a:p>
            <a:pPr marL="457200" lvl="0">
              <a:lnSpc>
                <a:spcPct val="95000"/>
              </a:lnSpc>
              <a:spcBef>
                <a:spcPts val="1200"/>
              </a:spcBef>
              <a:buSzPts val="688"/>
            </a:pPr>
            <a:endParaRPr lang="en-US" sz="1100" dirty="0">
              <a:latin typeface="Montserrat" panose="00000500000000000000" pitchFamily="2" charset="0"/>
            </a:endParaRPr>
          </a:p>
          <a:p>
            <a:pPr marL="457200" lvl="0">
              <a:lnSpc>
                <a:spcPct val="95000"/>
              </a:lnSpc>
              <a:spcBef>
                <a:spcPts val="1200"/>
              </a:spcBef>
              <a:buSzPts val="688"/>
            </a:pPr>
            <a:endParaRPr lang="en-US" sz="1100" dirty="0">
              <a:latin typeface="Montserrat" panose="00000500000000000000" pitchFamily="2" charset="0"/>
            </a:endParaRPr>
          </a:p>
        </p:txBody>
      </p:sp>
      <p:pic>
        <p:nvPicPr>
          <p:cNvPr id="5" name="Google Shape;250;p43"/>
          <p:cNvPicPr preferRelativeResize="0"/>
          <p:nvPr/>
        </p:nvPicPr>
        <p:blipFill rotWithShape="1">
          <a:blip r:embed="rId2">
            <a:alphaModFix/>
          </a:blip>
          <a:srcRect l="-2755" r="-4875"/>
          <a:stretch/>
        </p:blipFill>
        <p:spPr>
          <a:xfrm>
            <a:off x="5315925" y="1353247"/>
            <a:ext cx="3243600" cy="3013500"/>
          </a:xfrm>
          <a:prstGeom prst="ellipse">
            <a:avLst/>
          </a:prstGeom>
          <a:noFill/>
          <a:ln>
            <a:noFill/>
          </a:ln>
        </p:spPr>
      </p:pic>
    </p:spTree>
    <p:extLst>
      <p:ext uri="{BB962C8B-B14F-4D97-AF65-F5344CB8AC3E}">
        <p14:creationId xmlns:p14="http://schemas.microsoft.com/office/powerpoint/2010/main" val="3837628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1" y="199114"/>
            <a:ext cx="4762500" cy="572700"/>
          </a:xfrm>
        </p:spPr>
        <p:txBody>
          <a:bodyPr/>
          <a:lstStyle/>
          <a:p>
            <a:r>
              <a:rPr lang="en-IN" dirty="0"/>
              <a:t>ADVANCED QUERIES</a:t>
            </a:r>
          </a:p>
        </p:txBody>
      </p:sp>
      <p:sp>
        <p:nvSpPr>
          <p:cNvPr id="4" name="Subtitle 3"/>
          <p:cNvSpPr>
            <a:spLocks noGrp="1"/>
          </p:cNvSpPr>
          <p:nvPr>
            <p:ph type="subTitle" idx="2"/>
          </p:nvPr>
        </p:nvSpPr>
        <p:spPr>
          <a:xfrm>
            <a:off x="212271" y="864563"/>
            <a:ext cx="4412384" cy="3045148"/>
          </a:xfrm>
        </p:spPr>
        <p:txBody>
          <a:bodyPr/>
          <a:lstStyle/>
          <a:p>
            <a:pPr marL="0" lvl="0" indent="0" algn="l">
              <a:lnSpc>
                <a:spcPct val="95000"/>
              </a:lnSpc>
              <a:buSzPts val="275"/>
            </a:pPr>
            <a:r>
              <a:rPr lang="en-IN" sz="1100" b="1" dirty="0">
                <a:solidFill>
                  <a:srgbClr val="000000"/>
                </a:solidFill>
              </a:rPr>
              <a:t>1) List Customer Information where the Payment Amount for product is greater than 5000</a:t>
            </a:r>
          </a:p>
          <a:p>
            <a:pPr marL="0" lvl="0" indent="0" algn="l">
              <a:lnSpc>
                <a:spcPct val="95000"/>
              </a:lnSpc>
              <a:spcBef>
                <a:spcPts val="1200"/>
              </a:spcBef>
              <a:buSzPts val="275"/>
            </a:pPr>
            <a:r>
              <a:rPr lang="en-IN" sz="1100" dirty="0">
                <a:solidFill>
                  <a:srgbClr val="000000"/>
                </a:solidFill>
              </a:rPr>
              <a:t>SELECT C.CUST_FIRST_NAME, C.CUST_LAST_NAME, C.CUST_PHNUM, P.PAYMENT_AMT</a:t>
            </a:r>
          </a:p>
          <a:p>
            <a:pPr marL="0" lvl="0" indent="0" algn="l">
              <a:lnSpc>
                <a:spcPct val="95000"/>
              </a:lnSpc>
              <a:spcBef>
                <a:spcPts val="1200"/>
              </a:spcBef>
              <a:buSzPts val="275"/>
            </a:pPr>
            <a:r>
              <a:rPr lang="en-IN" sz="1100" dirty="0">
                <a:solidFill>
                  <a:srgbClr val="000000"/>
                </a:solidFill>
              </a:rPr>
              <a:t>From CUSTOMER C</a:t>
            </a:r>
          </a:p>
          <a:p>
            <a:pPr marL="0" lvl="0" indent="0" algn="l">
              <a:lnSpc>
                <a:spcPct val="95000"/>
              </a:lnSpc>
              <a:spcBef>
                <a:spcPts val="1200"/>
              </a:spcBef>
              <a:buSzPts val="275"/>
            </a:pPr>
            <a:r>
              <a:rPr lang="en-IN" sz="1100" dirty="0">
                <a:solidFill>
                  <a:srgbClr val="000000"/>
                </a:solidFill>
              </a:rPr>
              <a:t>JOIN PURCHASE_ORDER O ON C.CUST_ID = O.CUST_ID</a:t>
            </a:r>
          </a:p>
          <a:p>
            <a:pPr marL="0" lvl="0" indent="0" algn="l">
              <a:lnSpc>
                <a:spcPct val="95000"/>
              </a:lnSpc>
              <a:spcBef>
                <a:spcPts val="1200"/>
              </a:spcBef>
              <a:buSzPts val="275"/>
            </a:pPr>
            <a:r>
              <a:rPr lang="en-IN" sz="1100" dirty="0">
                <a:solidFill>
                  <a:srgbClr val="000000"/>
                </a:solidFill>
              </a:rPr>
              <a:t>JOIN PAYMENT P ON P.ORDER_ID = O.ORDER_ID</a:t>
            </a:r>
          </a:p>
          <a:p>
            <a:pPr marL="0" lvl="0" indent="0" algn="l">
              <a:lnSpc>
                <a:spcPct val="95000"/>
              </a:lnSpc>
              <a:spcBef>
                <a:spcPts val="1200"/>
              </a:spcBef>
              <a:buSzPts val="275"/>
            </a:pPr>
            <a:r>
              <a:rPr lang="en-IN" sz="1100" dirty="0">
                <a:solidFill>
                  <a:srgbClr val="000000"/>
                </a:solidFill>
              </a:rPr>
              <a:t>WHERE PAYMENT_AMT &gt; 5000;</a:t>
            </a:r>
          </a:p>
          <a:p>
            <a:pPr marL="0" lvl="0" indent="0" algn="l">
              <a:lnSpc>
                <a:spcPct val="95000"/>
              </a:lnSpc>
              <a:spcBef>
                <a:spcPts val="1200"/>
              </a:spcBef>
              <a:buSzPts val="275"/>
            </a:pPr>
            <a:endParaRPr lang="en-IN" sz="1100" dirty="0">
              <a:solidFill>
                <a:srgbClr val="000000"/>
              </a:solidFill>
            </a:endParaRPr>
          </a:p>
        </p:txBody>
      </p:sp>
      <p:sp>
        <p:nvSpPr>
          <p:cNvPr id="7" name="Subtitle 6"/>
          <p:cNvSpPr>
            <a:spLocks noGrp="1"/>
          </p:cNvSpPr>
          <p:nvPr>
            <p:ph type="subTitle" idx="3"/>
          </p:nvPr>
        </p:nvSpPr>
        <p:spPr>
          <a:xfrm>
            <a:off x="4624655" y="2175164"/>
            <a:ext cx="4519345" cy="2366634"/>
          </a:xfrm>
        </p:spPr>
        <p:txBody>
          <a:bodyPr/>
          <a:lstStyle/>
          <a:p>
            <a:pPr marL="0" lvl="0" indent="0" algn="l">
              <a:lnSpc>
                <a:spcPct val="95000"/>
              </a:lnSpc>
              <a:spcBef>
                <a:spcPts val="1200"/>
              </a:spcBef>
              <a:buSzPts val="275"/>
            </a:pPr>
            <a:r>
              <a:rPr lang="en-IN" sz="1100" b="1" dirty="0">
                <a:solidFill>
                  <a:srgbClr val="000000"/>
                </a:solidFill>
              </a:rPr>
              <a:t>2) List Customer First Name, Last Name, Phone number who ordered product Amazon TV</a:t>
            </a:r>
          </a:p>
          <a:p>
            <a:pPr marL="0" lvl="0" indent="0" algn="l">
              <a:lnSpc>
                <a:spcPct val="95000"/>
              </a:lnSpc>
              <a:spcBef>
                <a:spcPts val="1200"/>
              </a:spcBef>
              <a:buSzPts val="275"/>
            </a:pPr>
            <a:r>
              <a:rPr lang="en-IN" sz="1100" dirty="0">
                <a:solidFill>
                  <a:srgbClr val="000000"/>
                </a:solidFill>
              </a:rPr>
              <a:t>SELECT DISTINCT C.CUST_FIRST_NAME, C.CUST_LAST_NAME,C.CUST_PHNUM,P.PRODUCT_NAME FROM CUSTOMER C</a:t>
            </a:r>
          </a:p>
          <a:p>
            <a:pPr marL="0" lvl="0" indent="0" algn="l">
              <a:lnSpc>
                <a:spcPct val="95000"/>
              </a:lnSpc>
              <a:spcBef>
                <a:spcPts val="1200"/>
              </a:spcBef>
              <a:buSzPts val="275"/>
            </a:pPr>
            <a:r>
              <a:rPr lang="en-IN" sz="1100" dirty="0">
                <a:solidFill>
                  <a:srgbClr val="000000"/>
                </a:solidFill>
              </a:rPr>
              <a:t>JOIN PURCHASE_ORDER O ON O.CUST_ID = C.CUST_ID </a:t>
            </a:r>
          </a:p>
          <a:p>
            <a:pPr marL="0" lvl="0" indent="0" algn="l">
              <a:lnSpc>
                <a:spcPct val="95000"/>
              </a:lnSpc>
              <a:spcBef>
                <a:spcPts val="1200"/>
              </a:spcBef>
              <a:buSzPts val="275"/>
            </a:pPr>
            <a:r>
              <a:rPr lang="en-IN" sz="1100" dirty="0">
                <a:solidFill>
                  <a:srgbClr val="000000"/>
                </a:solidFill>
              </a:rPr>
              <a:t>JOIN PRODUCT P ON P.PRODUCT_ID = O.PRODUCT_ID</a:t>
            </a:r>
          </a:p>
          <a:p>
            <a:pPr marL="0" lvl="0" indent="0" algn="l">
              <a:lnSpc>
                <a:spcPct val="95000"/>
              </a:lnSpc>
              <a:spcBef>
                <a:spcPts val="1200"/>
              </a:spcBef>
              <a:buSzPts val="275"/>
            </a:pPr>
            <a:r>
              <a:rPr lang="en-IN" sz="1100" dirty="0">
                <a:solidFill>
                  <a:srgbClr val="000000"/>
                </a:solidFill>
              </a:rPr>
              <a:t>WHERE PRODUCT_NAME = 'AMAZON TV';</a:t>
            </a:r>
          </a:p>
        </p:txBody>
      </p:sp>
      <p:pic>
        <p:nvPicPr>
          <p:cNvPr id="16" name="Picture 15" descr="Graphical user interface, application, table&#10;&#10;Description automatically generated"/>
          <p:cNvPicPr/>
          <p:nvPr/>
        </p:nvPicPr>
        <p:blipFill>
          <a:blip r:embed="rId2"/>
          <a:stretch>
            <a:fillRect/>
          </a:stretch>
        </p:blipFill>
        <p:spPr>
          <a:xfrm>
            <a:off x="212271" y="3127993"/>
            <a:ext cx="4197350" cy="1276350"/>
          </a:xfrm>
          <a:prstGeom prst="rect">
            <a:avLst/>
          </a:prstGeom>
        </p:spPr>
      </p:pic>
      <p:pic>
        <p:nvPicPr>
          <p:cNvPr id="17" name="Picture 16" descr="Table&#10;&#10;Description automatically generated with medium confidence"/>
          <p:cNvPicPr/>
          <p:nvPr/>
        </p:nvPicPr>
        <p:blipFill>
          <a:blip r:embed="rId3"/>
          <a:stretch>
            <a:fillRect/>
          </a:stretch>
        </p:blipFill>
        <p:spPr>
          <a:xfrm>
            <a:off x="4652240" y="4584700"/>
            <a:ext cx="4273550" cy="558800"/>
          </a:xfrm>
          <a:prstGeom prst="rect">
            <a:avLst/>
          </a:prstGeom>
        </p:spPr>
      </p:pic>
      <p:pic>
        <p:nvPicPr>
          <p:cNvPr id="20" name="Google Shape;602;p60"/>
          <p:cNvPicPr preferRelativeResize="0"/>
          <p:nvPr/>
        </p:nvPicPr>
        <p:blipFill rotWithShape="1">
          <a:blip r:embed="rId4">
            <a:alphaModFix/>
          </a:blip>
          <a:srcRect l="28830" t="16017" r="12078" b="21022"/>
          <a:stretch/>
        </p:blipFill>
        <p:spPr>
          <a:xfrm>
            <a:off x="6016452" y="159328"/>
            <a:ext cx="1683383" cy="2015836"/>
          </a:xfrm>
          <a:prstGeom prst="rect">
            <a:avLst/>
          </a:prstGeom>
          <a:noFill/>
          <a:ln>
            <a:noFill/>
          </a:ln>
        </p:spPr>
      </p:pic>
    </p:spTree>
    <p:extLst>
      <p:ext uri="{BB962C8B-B14F-4D97-AF65-F5344CB8AC3E}">
        <p14:creationId xmlns:p14="http://schemas.microsoft.com/office/powerpoint/2010/main" val="3298795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793;p72"/>
          <p:cNvPicPr preferRelativeResize="0"/>
          <p:nvPr/>
        </p:nvPicPr>
        <p:blipFill>
          <a:blip r:embed="rId2">
            <a:alphaModFix/>
          </a:blip>
          <a:stretch>
            <a:fillRect/>
          </a:stretch>
        </p:blipFill>
        <p:spPr>
          <a:xfrm>
            <a:off x="6343650" y="35765"/>
            <a:ext cx="1436914" cy="1636076"/>
          </a:xfrm>
          <a:prstGeom prst="rect">
            <a:avLst/>
          </a:prstGeom>
          <a:noFill/>
          <a:ln>
            <a:noFill/>
          </a:ln>
        </p:spPr>
      </p:pic>
      <p:sp>
        <p:nvSpPr>
          <p:cNvPr id="2" name="Title 1"/>
          <p:cNvSpPr>
            <a:spLocks noGrp="1"/>
          </p:cNvSpPr>
          <p:nvPr>
            <p:ph type="title"/>
          </p:nvPr>
        </p:nvSpPr>
        <p:spPr>
          <a:xfrm>
            <a:off x="163224" y="174439"/>
            <a:ext cx="4657850" cy="572700"/>
          </a:xfrm>
        </p:spPr>
        <p:txBody>
          <a:bodyPr/>
          <a:lstStyle/>
          <a:p>
            <a:r>
              <a:rPr lang="en-IN" dirty="0"/>
              <a:t>ADVANCED QUERIES</a:t>
            </a:r>
          </a:p>
        </p:txBody>
      </p:sp>
      <p:sp>
        <p:nvSpPr>
          <p:cNvPr id="4" name="Subtitle 3"/>
          <p:cNvSpPr>
            <a:spLocks noGrp="1"/>
          </p:cNvSpPr>
          <p:nvPr>
            <p:ph type="subTitle" idx="2"/>
          </p:nvPr>
        </p:nvSpPr>
        <p:spPr>
          <a:xfrm>
            <a:off x="163224" y="845215"/>
            <a:ext cx="4842164" cy="3095253"/>
          </a:xfrm>
        </p:spPr>
        <p:txBody>
          <a:bodyPr/>
          <a:lstStyle/>
          <a:p>
            <a:pPr marL="0" lvl="0" indent="0" algn="l">
              <a:lnSpc>
                <a:spcPct val="95000"/>
              </a:lnSpc>
              <a:buSzPts val="275"/>
            </a:pPr>
            <a:r>
              <a:rPr lang="en-IN" sz="1100" b="1" dirty="0">
                <a:solidFill>
                  <a:srgbClr val="000000"/>
                </a:solidFill>
              </a:rPr>
              <a:t>3) Display Customer name, order date, order quantity and product ordered where the customer zip = 75252</a:t>
            </a:r>
          </a:p>
          <a:p>
            <a:pPr marL="0" lvl="0" indent="0" algn="l">
              <a:lnSpc>
                <a:spcPct val="95000"/>
              </a:lnSpc>
              <a:spcBef>
                <a:spcPts val="1200"/>
              </a:spcBef>
              <a:buSzPts val="275"/>
            </a:pPr>
            <a:r>
              <a:rPr lang="en-IN" sz="1100" dirty="0">
                <a:solidFill>
                  <a:srgbClr val="000000"/>
                </a:solidFill>
              </a:rPr>
              <a:t>SELECT C.CUST_FIRST_NAME, C.CUST_LAST_NAME, O.ORDER_DATE, O.ORDER_QUANTITY, P.PRODUCT_NAME FROM CUSTOMER C </a:t>
            </a:r>
          </a:p>
          <a:p>
            <a:pPr marL="0" lvl="0" indent="0" algn="l">
              <a:lnSpc>
                <a:spcPct val="95000"/>
              </a:lnSpc>
              <a:spcBef>
                <a:spcPts val="1200"/>
              </a:spcBef>
              <a:buSzPts val="275"/>
            </a:pPr>
            <a:r>
              <a:rPr lang="en-IN" sz="1100" dirty="0">
                <a:solidFill>
                  <a:srgbClr val="000000"/>
                </a:solidFill>
              </a:rPr>
              <a:t>INNER JOIN PURCHASE_ORDER O ON C.CUST_ID = O.CUST_ID </a:t>
            </a:r>
          </a:p>
          <a:p>
            <a:pPr marL="0" lvl="0" indent="0" algn="l">
              <a:lnSpc>
                <a:spcPct val="95000"/>
              </a:lnSpc>
              <a:spcBef>
                <a:spcPts val="1200"/>
              </a:spcBef>
              <a:buSzPts val="275"/>
            </a:pPr>
            <a:r>
              <a:rPr lang="en-IN" sz="1100" dirty="0">
                <a:solidFill>
                  <a:srgbClr val="000000"/>
                </a:solidFill>
              </a:rPr>
              <a:t>INNER JOIN PRODUCT P ON O.PRODUCT_ID = P.PRODUCT_ID</a:t>
            </a:r>
          </a:p>
          <a:p>
            <a:pPr marL="0" lvl="0" indent="0" algn="l">
              <a:lnSpc>
                <a:spcPct val="95000"/>
              </a:lnSpc>
              <a:spcBef>
                <a:spcPts val="1200"/>
              </a:spcBef>
              <a:buSzPts val="275"/>
            </a:pPr>
            <a:r>
              <a:rPr lang="en-IN" sz="1100" dirty="0">
                <a:solidFill>
                  <a:srgbClr val="000000"/>
                </a:solidFill>
              </a:rPr>
              <a:t>WHERE C.CUST_ZIP = '75252';</a:t>
            </a:r>
            <a:endParaRPr lang="en-IN" dirty="0">
              <a:solidFill>
                <a:srgbClr val="000000"/>
              </a:solidFill>
            </a:endParaRPr>
          </a:p>
          <a:p>
            <a:pPr marL="0" lvl="0" indent="0" algn="l">
              <a:lnSpc>
                <a:spcPct val="95000"/>
              </a:lnSpc>
              <a:spcBef>
                <a:spcPts val="1200"/>
              </a:spcBef>
              <a:buSzPts val="275"/>
            </a:pPr>
            <a:endParaRPr lang="en-IN" sz="1100" dirty="0">
              <a:solidFill>
                <a:srgbClr val="000000"/>
              </a:solidFill>
            </a:endParaRPr>
          </a:p>
        </p:txBody>
      </p:sp>
      <p:sp>
        <p:nvSpPr>
          <p:cNvPr id="7" name="Subtitle 6"/>
          <p:cNvSpPr>
            <a:spLocks noGrp="1"/>
          </p:cNvSpPr>
          <p:nvPr>
            <p:ph type="subTitle" idx="3"/>
          </p:nvPr>
        </p:nvSpPr>
        <p:spPr>
          <a:xfrm>
            <a:off x="4965120" y="1203032"/>
            <a:ext cx="4331277" cy="1867869"/>
          </a:xfrm>
        </p:spPr>
        <p:txBody>
          <a:bodyPr/>
          <a:lstStyle/>
          <a:p>
            <a:pPr marL="0" lvl="0" indent="0" algn="l">
              <a:lnSpc>
                <a:spcPct val="95000"/>
              </a:lnSpc>
              <a:spcBef>
                <a:spcPts val="1200"/>
              </a:spcBef>
              <a:buSzPts val="275"/>
            </a:pPr>
            <a:r>
              <a:rPr lang="en-US" sz="1000" b="1" dirty="0">
                <a:solidFill>
                  <a:srgbClr val="000000"/>
                </a:solidFill>
              </a:rPr>
              <a:t>4) Display Customer ID, Customer Name and their product counts</a:t>
            </a:r>
          </a:p>
          <a:p>
            <a:pPr marL="0" lvl="0" indent="0" algn="l">
              <a:lnSpc>
                <a:spcPct val="95000"/>
              </a:lnSpc>
              <a:spcBef>
                <a:spcPts val="1200"/>
              </a:spcBef>
              <a:buSzPts val="275"/>
            </a:pPr>
            <a:r>
              <a:rPr lang="en-US" sz="1000" dirty="0">
                <a:solidFill>
                  <a:srgbClr val="000000"/>
                </a:solidFill>
              </a:rPr>
              <a:t>SELECT C.CUST_ID, C.CUST_FIRST_NAME, COUNT(P.PRODUCT_ID) AS PRODUCT_COUNT FROM CUSTOMER C </a:t>
            </a:r>
          </a:p>
          <a:p>
            <a:pPr marL="0" lvl="0" indent="0" algn="l">
              <a:lnSpc>
                <a:spcPct val="95000"/>
              </a:lnSpc>
              <a:spcBef>
                <a:spcPts val="1200"/>
              </a:spcBef>
              <a:buSzPts val="275"/>
            </a:pPr>
            <a:r>
              <a:rPr lang="en-US" sz="1000" dirty="0">
                <a:solidFill>
                  <a:srgbClr val="000000"/>
                </a:solidFill>
              </a:rPr>
              <a:t>LEFT JOIN PURCHASE_ORDER O ON C.CUST_ID = O.CUST_ID</a:t>
            </a:r>
          </a:p>
          <a:p>
            <a:pPr marL="0" lvl="0" indent="0" algn="l">
              <a:lnSpc>
                <a:spcPct val="95000"/>
              </a:lnSpc>
              <a:spcBef>
                <a:spcPts val="1200"/>
              </a:spcBef>
              <a:buSzPts val="275"/>
            </a:pPr>
            <a:r>
              <a:rPr lang="en-US" sz="1000" dirty="0">
                <a:solidFill>
                  <a:srgbClr val="000000"/>
                </a:solidFill>
              </a:rPr>
              <a:t>LEFT JOIN PRODUCT P ON O.PRODUCT_ID = P.PRODUCT_ID </a:t>
            </a:r>
          </a:p>
          <a:p>
            <a:pPr marL="0" lvl="0" indent="0" algn="l">
              <a:lnSpc>
                <a:spcPct val="95000"/>
              </a:lnSpc>
              <a:spcBef>
                <a:spcPts val="1200"/>
              </a:spcBef>
              <a:buSzPts val="275"/>
            </a:pPr>
            <a:r>
              <a:rPr lang="en-US" sz="1000" dirty="0">
                <a:solidFill>
                  <a:srgbClr val="000000"/>
                </a:solidFill>
              </a:rPr>
              <a:t>GROUP BY C.CUST_ID, C.CUST_FIRST_NAME;</a:t>
            </a:r>
          </a:p>
        </p:txBody>
      </p:sp>
      <p:pic>
        <p:nvPicPr>
          <p:cNvPr id="8" name="Picture 7" descr="Graphical user interface&#10;&#10;Description automatically generated with medium confidence"/>
          <p:cNvPicPr/>
          <p:nvPr/>
        </p:nvPicPr>
        <p:blipFill>
          <a:blip r:embed="rId3"/>
          <a:stretch>
            <a:fillRect/>
          </a:stretch>
        </p:blipFill>
        <p:spPr>
          <a:xfrm>
            <a:off x="217345" y="3220413"/>
            <a:ext cx="4279900" cy="692785"/>
          </a:xfrm>
          <a:prstGeom prst="rect">
            <a:avLst/>
          </a:prstGeom>
        </p:spPr>
      </p:pic>
      <p:pic>
        <p:nvPicPr>
          <p:cNvPr id="9" name="Picture 8" descr="Table, Excel&#10;&#10;Description automatically generated"/>
          <p:cNvPicPr/>
          <p:nvPr/>
        </p:nvPicPr>
        <p:blipFill>
          <a:blip r:embed="rId4"/>
          <a:stretch>
            <a:fillRect/>
          </a:stretch>
        </p:blipFill>
        <p:spPr>
          <a:xfrm>
            <a:off x="4965120" y="3266326"/>
            <a:ext cx="3961535" cy="1867869"/>
          </a:xfrm>
          <a:prstGeom prst="rect">
            <a:avLst/>
          </a:prstGeom>
        </p:spPr>
      </p:pic>
    </p:spTree>
    <p:extLst>
      <p:ext uri="{BB962C8B-B14F-4D97-AF65-F5344CB8AC3E}">
        <p14:creationId xmlns:p14="http://schemas.microsoft.com/office/powerpoint/2010/main" val="1537803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250;p43"/>
          <p:cNvPicPr preferRelativeResize="0"/>
          <p:nvPr/>
        </p:nvPicPr>
        <p:blipFill rotWithShape="1">
          <a:blip r:embed="rId2">
            <a:alphaModFix/>
          </a:blip>
          <a:srcRect l="-2755" r="-4875"/>
          <a:stretch/>
        </p:blipFill>
        <p:spPr>
          <a:xfrm>
            <a:off x="5805055" y="21414"/>
            <a:ext cx="2016366" cy="2043712"/>
          </a:xfrm>
          <a:prstGeom prst="ellipse">
            <a:avLst/>
          </a:prstGeom>
          <a:noFill/>
          <a:ln>
            <a:noFill/>
          </a:ln>
        </p:spPr>
      </p:pic>
      <p:sp>
        <p:nvSpPr>
          <p:cNvPr id="2" name="Title 1"/>
          <p:cNvSpPr>
            <a:spLocks noGrp="1"/>
          </p:cNvSpPr>
          <p:nvPr>
            <p:ph type="title"/>
          </p:nvPr>
        </p:nvSpPr>
        <p:spPr>
          <a:xfrm>
            <a:off x="59459" y="249301"/>
            <a:ext cx="4762500" cy="572700"/>
          </a:xfrm>
        </p:spPr>
        <p:txBody>
          <a:bodyPr/>
          <a:lstStyle/>
          <a:p>
            <a:r>
              <a:rPr lang="en-IN" dirty="0"/>
              <a:t>ADVANCED QUERIES</a:t>
            </a:r>
          </a:p>
        </p:txBody>
      </p:sp>
      <p:sp>
        <p:nvSpPr>
          <p:cNvPr id="4" name="Subtitle 3"/>
          <p:cNvSpPr>
            <a:spLocks noGrp="1"/>
          </p:cNvSpPr>
          <p:nvPr>
            <p:ph type="subTitle" idx="2"/>
          </p:nvPr>
        </p:nvSpPr>
        <p:spPr>
          <a:xfrm>
            <a:off x="127000" y="822001"/>
            <a:ext cx="4627418" cy="2533519"/>
          </a:xfrm>
        </p:spPr>
        <p:txBody>
          <a:bodyPr/>
          <a:lstStyle/>
          <a:p>
            <a:pPr marL="0" lvl="0" indent="0" algn="l">
              <a:lnSpc>
                <a:spcPct val="95000"/>
              </a:lnSpc>
              <a:buSzPts val="275"/>
            </a:pPr>
            <a:r>
              <a:rPr lang="en-US" sz="1100" b="1" dirty="0">
                <a:solidFill>
                  <a:srgbClr val="000000"/>
                </a:solidFill>
              </a:rPr>
              <a:t>5) Display the names of Customers and products who ordered product with maximum product price</a:t>
            </a:r>
          </a:p>
          <a:p>
            <a:pPr marL="0" lvl="0" indent="0" algn="l">
              <a:lnSpc>
                <a:spcPct val="95000"/>
              </a:lnSpc>
              <a:spcBef>
                <a:spcPts val="1200"/>
              </a:spcBef>
              <a:buSzPts val="275"/>
            </a:pPr>
            <a:r>
              <a:rPr lang="en-US" sz="1100" dirty="0">
                <a:solidFill>
                  <a:srgbClr val="000000"/>
                </a:solidFill>
              </a:rPr>
              <a:t>SELECT C.CUST_FIRST_NAME, C.CUST_LAST_NAME, P.PRODUCT_NAME, P.PRODUCT_PRICE, O.ORDER_DATE FROM CUSTOMER C </a:t>
            </a:r>
          </a:p>
          <a:p>
            <a:pPr marL="0" lvl="0" indent="0" algn="l">
              <a:lnSpc>
                <a:spcPct val="95000"/>
              </a:lnSpc>
              <a:spcBef>
                <a:spcPts val="1200"/>
              </a:spcBef>
              <a:buSzPts val="275"/>
            </a:pPr>
            <a:r>
              <a:rPr lang="en-US" sz="1100" dirty="0">
                <a:solidFill>
                  <a:srgbClr val="000000"/>
                </a:solidFill>
              </a:rPr>
              <a:t>JOIN PURCHASE_ORDER O ON C.CUST_ID = O.CUST_ID</a:t>
            </a:r>
          </a:p>
          <a:p>
            <a:pPr marL="0" lvl="0" indent="0" algn="l">
              <a:lnSpc>
                <a:spcPct val="95000"/>
              </a:lnSpc>
              <a:spcBef>
                <a:spcPts val="1200"/>
              </a:spcBef>
              <a:buSzPts val="275"/>
            </a:pPr>
            <a:r>
              <a:rPr lang="en-US" sz="1100" dirty="0">
                <a:solidFill>
                  <a:srgbClr val="000000"/>
                </a:solidFill>
              </a:rPr>
              <a:t>JOIN PRODUCT P ON P.PRODUCT_ID = O.PRODUCT_ID</a:t>
            </a:r>
          </a:p>
          <a:p>
            <a:pPr marL="0" lvl="0" indent="0" algn="l">
              <a:lnSpc>
                <a:spcPct val="95000"/>
              </a:lnSpc>
              <a:spcBef>
                <a:spcPts val="1200"/>
              </a:spcBef>
              <a:buSzPts val="275"/>
            </a:pPr>
            <a:r>
              <a:rPr lang="en-US" sz="1100" dirty="0">
                <a:solidFill>
                  <a:srgbClr val="000000"/>
                </a:solidFill>
              </a:rPr>
              <a:t>WHERE P.PRODUCT_PRICE = (SELECT MAX (PRODUCT_PRICE)FROM PRODUCT );</a:t>
            </a:r>
          </a:p>
          <a:p>
            <a:pPr marL="0" lvl="0" indent="0" algn="l">
              <a:lnSpc>
                <a:spcPct val="95000"/>
              </a:lnSpc>
              <a:spcBef>
                <a:spcPts val="1200"/>
              </a:spcBef>
              <a:buSzPts val="275"/>
            </a:pPr>
            <a:endParaRPr lang="en-IN" sz="1100" dirty="0">
              <a:solidFill>
                <a:srgbClr val="000000"/>
              </a:solidFill>
            </a:endParaRPr>
          </a:p>
        </p:txBody>
      </p:sp>
      <p:sp>
        <p:nvSpPr>
          <p:cNvPr id="7" name="Subtitle 6"/>
          <p:cNvSpPr>
            <a:spLocks noGrp="1"/>
          </p:cNvSpPr>
          <p:nvPr>
            <p:ph type="subTitle" idx="3"/>
          </p:nvPr>
        </p:nvSpPr>
        <p:spPr>
          <a:xfrm>
            <a:off x="4627418" y="1526720"/>
            <a:ext cx="4780107" cy="2283279"/>
          </a:xfrm>
        </p:spPr>
        <p:txBody>
          <a:bodyPr/>
          <a:lstStyle/>
          <a:p>
            <a:pPr marL="0" lvl="0" indent="0" algn="l">
              <a:lnSpc>
                <a:spcPct val="95000"/>
              </a:lnSpc>
              <a:spcBef>
                <a:spcPts val="1200"/>
              </a:spcBef>
              <a:buSzPts val="275"/>
            </a:pPr>
            <a:r>
              <a:rPr lang="en-US" sz="1100" b="1" dirty="0">
                <a:solidFill>
                  <a:srgbClr val="000000"/>
                </a:solidFill>
              </a:rPr>
              <a:t>6) Display names of customers and payment date who has payment type as CASH</a:t>
            </a:r>
          </a:p>
          <a:p>
            <a:pPr marL="0" lvl="0" indent="0" algn="l">
              <a:lnSpc>
                <a:spcPct val="95000"/>
              </a:lnSpc>
              <a:spcBef>
                <a:spcPts val="1200"/>
              </a:spcBef>
              <a:buSzPts val="275"/>
            </a:pPr>
            <a:r>
              <a:rPr lang="en-US" sz="1100" dirty="0">
                <a:solidFill>
                  <a:srgbClr val="000000"/>
                </a:solidFill>
              </a:rPr>
              <a:t>SELECT C.CUST_FIRST_NAME, C.CUST_LAST_NAME, PY.PAYMENT_DATE, PY.PAYMENT_TYPE FROM CUSTOMER C</a:t>
            </a:r>
          </a:p>
          <a:p>
            <a:pPr marL="0" lvl="0" indent="0" algn="l">
              <a:lnSpc>
                <a:spcPct val="95000"/>
              </a:lnSpc>
              <a:spcBef>
                <a:spcPts val="1200"/>
              </a:spcBef>
              <a:buSzPts val="275"/>
            </a:pPr>
            <a:r>
              <a:rPr lang="en-US" sz="1100" dirty="0">
                <a:solidFill>
                  <a:srgbClr val="000000"/>
                </a:solidFill>
              </a:rPr>
              <a:t>JOIN PURCHASE_ORDER O ON C.CUST_ID = O.CUST_ID</a:t>
            </a:r>
          </a:p>
          <a:p>
            <a:pPr marL="0" lvl="0" indent="0" algn="l">
              <a:lnSpc>
                <a:spcPct val="95000"/>
              </a:lnSpc>
              <a:spcBef>
                <a:spcPts val="1200"/>
              </a:spcBef>
              <a:buSzPts val="275"/>
            </a:pPr>
            <a:r>
              <a:rPr lang="en-US" sz="1100" dirty="0">
                <a:solidFill>
                  <a:srgbClr val="000000"/>
                </a:solidFill>
              </a:rPr>
              <a:t>JOIN PAYMENT PY ON PY.ORDER_ID = O.ORDER_ID</a:t>
            </a:r>
          </a:p>
          <a:p>
            <a:pPr marL="0" lvl="0" indent="0" algn="l">
              <a:lnSpc>
                <a:spcPct val="95000"/>
              </a:lnSpc>
              <a:spcBef>
                <a:spcPts val="1200"/>
              </a:spcBef>
              <a:buSzPts val="275"/>
            </a:pPr>
            <a:r>
              <a:rPr lang="en-US" sz="1100" dirty="0">
                <a:solidFill>
                  <a:srgbClr val="000000"/>
                </a:solidFill>
              </a:rPr>
              <a:t>WHERE PY.PAYMENT_TYPE = 'CASH';</a:t>
            </a:r>
          </a:p>
        </p:txBody>
      </p:sp>
      <p:pic>
        <p:nvPicPr>
          <p:cNvPr id="8" name="Picture 7" descr="Table&#10;&#10;Description automatically generated"/>
          <p:cNvPicPr/>
          <p:nvPr/>
        </p:nvPicPr>
        <p:blipFill>
          <a:blip r:embed="rId3"/>
          <a:stretch>
            <a:fillRect/>
          </a:stretch>
        </p:blipFill>
        <p:spPr>
          <a:xfrm>
            <a:off x="59459" y="3612861"/>
            <a:ext cx="4508500" cy="730250"/>
          </a:xfrm>
          <a:prstGeom prst="rect">
            <a:avLst/>
          </a:prstGeom>
        </p:spPr>
      </p:pic>
      <p:pic>
        <p:nvPicPr>
          <p:cNvPr id="9" name="Picture 8" descr="Graphical user interface, table&#10;&#10;Description automatically generated"/>
          <p:cNvPicPr/>
          <p:nvPr/>
        </p:nvPicPr>
        <p:blipFill>
          <a:blip r:embed="rId4"/>
          <a:stretch>
            <a:fillRect/>
          </a:stretch>
        </p:blipFill>
        <p:spPr>
          <a:xfrm>
            <a:off x="4654550" y="3521715"/>
            <a:ext cx="4489450" cy="1587500"/>
          </a:xfrm>
          <a:prstGeom prst="rect">
            <a:avLst/>
          </a:prstGeom>
        </p:spPr>
      </p:pic>
    </p:spTree>
    <p:extLst>
      <p:ext uri="{BB962C8B-B14F-4D97-AF65-F5344CB8AC3E}">
        <p14:creationId xmlns:p14="http://schemas.microsoft.com/office/powerpoint/2010/main" val="2919890891"/>
      </p:ext>
    </p:extLst>
  </p:cSld>
  <p:clrMapOvr>
    <a:masterClrMapping/>
  </p:clrMapOvr>
</p:sld>
</file>

<file path=ppt/theme/theme1.xml><?xml version="1.0" encoding="utf-8"?>
<a:theme xmlns:a="http://schemas.openxmlformats.org/drawingml/2006/main" name="Startup Slide Deck by Slidesgo">
  <a:themeElements>
    <a:clrScheme name="Simple Light">
      <a:dk1>
        <a:srgbClr val="000000"/>
      </a:dk1>
      <a:lt1>
        <a:srgbClr val="FFFFFF"/>
      </a:lt1>
      <a:dk2>
        <a:srgbClr val="9E59AA"/>
      </a:dk2>
      <a:lt2>
        <a:srgbClr val="37474F"/>
      </a:lt2>
      <a:accent1>
        <a:srgbClr val="E3C3E9"/>
      </a:accent1>
      <a:accent2>
        <a:srgbClr val="212121"/>
      </a:accent2>
      <a:accent3>
        <a:srgbClr val="263238"/>
      </a:accent3>
      <a:accent4>
        <a:srgbClr val="999999"/>
      </a:accent4>
      <a:accent5>
        <a:srgbClr val="595959"/>
      </a:accent5>
      <a:accent6>
        <a:srgbClr val="BA68C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2081</TotalTime>
  <Words>1196</Words>
  <Application>Microsoft Office PowerPoint</Application>
  <PresentationFormat>On-screen Show (16:9)</PresentationFormat>
  <Paragraphs>82</Paragraphs>
  <Slides>11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Montserrat</vt:lpstr>
      <vt:lpstr>Montserrat Black</vt:lpstr>
      <vt:lpstr>Montserrat ExtraBold</vt:lpstr>
      <vt:lpstr>Montserrat Medium</vt:lpstr>
      <vt:lpstr>Roboto</vt:lpstr>
      <vt:lpstr>Startup Slide Deck by Slidesgo</vt:lpstr>
      <vt:lpstr>E-COMMERCE DATABASE  Najah, Pragathi, Sagar, Mehak, Hrithik</vt:lpstr>
      <vt:lpstr>INTRODUCTION </vt:lpstr>
      <vt:lpstr>OBJECTIVE AND CHALLENGES</vt:lpstr>
      <vt:lpstr>ERD DIAGRAM</vt:lpstr>
      <vt:lpstr>TRIGGER AND SEQUENCES</vt:lpstr>
      <vt:lpstr>TRIGGER AND SEQUENCES</vt:lpstr>
      <vt:lpstr>ADVANCED QUERIES</vt:lpstr>
      <vt:lpstr>ADVANCED QUERIES</vt:lpstr>
      <vt:lpstr>ADVANCED QUERIES</vt:lpstr>
      <vt:lpstr>ADVANCED QUERIES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PERFORMANCE OF STARTUS IN USA with the use of R tools</dc:title>
  <dc:creator>Sagar</dc:creator>
  <cp:lastModifiedBy>Pragathi Satish Beedu</cp:lastModifiedBy>
  <cp:revision>52</cp:revision>
  <dcterms:modified xsi:type="dcterms:W3CDTF">2023-07-16T03:52:23Z</dcterms:modified>
</cp:coreProperties>
</file>